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3" r:id="rId3"/>
    <p:sldId id="318" r:id="rId4"/>
    <p:sldId id="257" r:id="rId5"/>
    <p:sldId id="296" r:id="rId6"/>
    <p:sldId id="299" r:id="rId7"/>
    <p:sldId id="259" r:id="rId8"/>
    <p:sldId id="261" r:id="rId9"/>
    <p:sldId id="260" r:id="rId10"/>
    <p:sldId id="264" r:id="rId11"/>
    <p:sldId id="266" r:id="rId12"/>
    <p:sldId id="319" r:id="rId13"/>
    <p:sldId id="262" r:id="rId14"/>
    <p:sldId id="283" r:id="rId15"/>
    <p:sldId id="311" r:id="rId16"/>
    <p:sldId id="320" r:id="rId17"/>
    <p:sldId id="282" r:id="rId18"/>
    <p:sldId id="289" r:id="rId19"/>
    <p:sldId id="290" r:id="rId20"/>
    <p:sldId id="309" r:id="rId21"/>
    <p:sldId id="285" r:id="rId22"/>
    <p:sldId id="284" r:id="rId23"/>
    <p:sldId id="287" r:id="rId24"/>
    <p:sldId id="312" r:id="rId25"/>
    <p:sldId id="268" r:id="rId26"/>
    <p:sldId id="269" r:id="rId27"/>
    <p:sldId id="270" r:id="rId28"/>
    <p:sldId id="300" r:id="rId29"/>
    <p:sldId id="272" r:id="rId30"/>
    <p:sldId id="273" r:id="rId31"/>
    <p:sldId id="275" r:id="rId32"/>
    <p:sldId id="314" r:id="rId33"/>
    <p:sldId id="315" r:id="rId34"/>
    <p:sldId id="316" r:id="rId35"/>
    <p:sldId id="317" r:id="rId36"/>
    <p:sldId id="279" r:id="rId37"/>
    <p:sldId id="280" r:id="rId38"/>
    <p:sldId id="308" r:id="rId39"/>
    <p:sldId id="293" r:id="rId40"/>
    <p:sldId id="294" r:id="rId41"/>
    <p:sldId id="295" r:id="rId42"/>
    <p:sldId id="307" r:id="rId43"/>
    <p:sldId id="276" r:id="rId44"/>
    <p:sldId id="277" r:id="rId45"/>
    <p:sldId id="27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67"/>
    <a:srgbClr val="01C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6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72120-380D-AA4E-83C4-CC284C47500C}" type="doc">
      <dgm:prSet loTypeId="urn:microsoft.com/office/officeart/2005/8/layout/process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000C8EE-64D8-5540-A965-0A62B1E38748}">
      <dgm:prSet phldrT="[Text]"/>
      <dgm:spPr/>
      <dgm:t>
        <a:bodyPr/>
        <a:lstStyle/>
        <a:p>
          <a:r>
            <a:rPr lang="en-US" dirty="0"/>
            <a:t>Define hypotheses</a:t>
          </a:r>
        </a:p>
      </dgm:t>
    </dgm:pt>
    <dgm:pt modelId="{9B81E0E7-1113-C847-863E-29B9615F1D74}" type="parTrans" cxnId="{F6163F82-B04D-F343-B652-01E9632118F1}">
      <dgm:prSet/>
      <dgm:spPr/>
      <dgm:t>
        <a:bodyPr/>
        <a:lstStyle/>
        <a:p>
          <a:endParaRPr lang="en-US"/>
        </a:p>
      </dgm:t>
    </dgm:pt>
    <dgm:pt modelId="{4EE1B0CC-700E-4747-9C7C-B2C85512A892}" type="sibTrans" cxnId="{F6163F82-B04D-F343-B652-01E9632118F1}">
      <dgm:prSet/>
      <dgm:spPr/>
      <dgm:t>
        <a:bodyPr/>
        <a:lstStyle/>
        <a:p>
          <a:endParaRPr lang="en-US"/>
        </a:p>
      </dgm:t>
    </dgm:pt>
    <dgm:pt modelId="{D96097A3-8E88-B14A-A5B9-1A08F20DB4D1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0</a:t>
          </a:r>
          <a:r>
            <a:rPr lang="en-US" dirty="0"/>
            <a:t>: Null hypothesis</a:t>
          </a:r>
        </a:p>
      </dgm:t>
    </dgm:pt>
    <dgm:pt modelId="{688F8545-7B5C-AD4A-B1A5-A82B4CBE4CF4}" type="parTrans" cxnId="{8700B9E8-BE19-544A-A7B2-C14FD7FB568A}">
      <dgm:prSet/>
      <dgm:spPr/>
      <dgm:t>
        <a:bodyPr/>
        <a:lstStyle/>
        <a:p>
          <a:endParaRPr lang="en-US"/>
        </a:p>
      </dgm:t>
    </dgm:pt>
    <dgm:pt modelId="{1908B4D4-F5EE-E943-A72F-BFB97920216D}" type="sibTrans" cxnId="{8700B9E8-BE19-544A-A7B2-C14FD7FB568A}">
      <dgm:prSet/>
      <dgm:spPr/>
      <dgm:t>
        <a:bodyPr/>
        <a:lstStyle/>
        <a:p>
          <a:endParaRPr lang="en-US"/>
        </a:p>
      </dgm:t>
    </dgm:pt>
    <dgm:pt modelId="{38332ADD-F3F6-D643-8020-9971F6593694}">
      <dgm:prSet phldrT="[Text]"/>
      <dgm:spPr/>
      <dgm:t>
        <a:bodyPr/>
        <a:lstStyle/>
        <a:p>
          <a:r>
            <a:rPr lang="en-US" dirty="0"/>
            <a:t>T, Z, Proportion, Mean</a:t>
          </a:r>
        </a:p>
      </dgm:t>
    </dgm:pt>
    <dgm:pt modelId="{F7EBF282-FE09-844D-BC2E-4C12E07233CB}" type="parTrans" cxnId="{88840787-B527-E84D-913C-18B5890623DC}">
      <dgm:prSet/>
      <dgm:spPr/>
      <dgm:t>
        <a:bodyPr/>
        <a:lstStyle/>
        <a:p>
          <a:endParaRPr lang="en-US"/>
        </a:p>
      </dgm:t>
    </dgm:pt>
    <dgm:pt modelId="{EC2D2704-BD41-5B46-875A-038E09C81E85}" type="sibTrans" cxnId="{88840787-B527-E84D-913C-18B5890623DC}">
      <dgm:prSet/>
      <dgm:spPr/>
      <dgm:t>
        <a:bodyPr/>
        <a:lstStyle/>
        <a:p>
          <a:endParaRPr lang="en-US"/>
        </a:p>
      </dgm:t>
    </dgm:pt>
    <dgm:pt modelId="{D984B83B-E3C1-D24D-A542-FBEFC8075A8E}">
      <dgm:prSet phldrT="[Text]"/>
      <dgm:spPr/>
      <dgm:t>
        <a:bodyPr/>
        <a:lstStyle/>
        <a:p>
          <a:r>
            <a:rPr lang="en-US" dirty="0"/>
            <a:t>Determine effect size/power</a:t>
          </a:r>
        </a:p>
      </dgm:t>
    </dgm:pt>
    <dgm:pt modelId="{B63FA96B-06EE-AE4C-8AA2-D756A334FF23}" type="parTrans" cxnId="{7C2AFEC1-8055-6E4A-B055-428151560B70}">
      <dgm:prSet/>
      <dgm:spPr/>
      <dgm:t>
        <a:bodyPr/>
        <a:lstStyle/>
        <a:p>
          <a:endParaRPr lang="en-US"/>
        </a:p>
      </dgm:t>
    </dgm:pt>
    <dgm:pt modelId="{1F0E6628-95F4-CD4F-B33C-376D1A5A01EF}" type="sibTrans" cxnId="{7C2AFEC1-8055-6E4A-B055-428151560B70}">
      <dgm:prSet/>
      <dgm:spPr/>
      <dgm:t>
        <a:bodyPr/>
        <a:lstStyle/>
        <a:p>
          <a:endParaRPr lang="en-US"/>
        </a:p>
      </dgm:t>
    </dgm:pt>
    <dgm:pt modelId="{5CF5C05A-E1B7-834A-9E76-343948DEA032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1</a:t>
          </a:r>
          <a:r>
            <a:rPr lang="en-US" dirty="0"/>
            <a:t>: Alternative hypothesis</a:t>
          </a:r>
        </a:p>
      </dgm:t>
    </dgm:pt>
    <dgm:pt modelId="{25E56A4D-5B6F-334B-B953-B36EEC9A0A20}" type="parTrans" cxnId="{29648F20-0FEB-2E44-A65B-C11B8A960FB5}">
      <dgm:prSet/>
      <dgm:spPr/>
      <dgm:t>
        <a:bodyPr/>
        <a:lstStyle/>
        <a:p>
          <a:endParaRPr lang="en-US"/>
        </a:p>
      </dgm:t>
    </dgm:pt>
    <dgm:pt modelId="{1C8DEF01-333D-BA46-8883-110CEE187B25}" type="sibTrans" cxnId="{29648F20-0FEB-2E44-A65B-C11B8A960FB5}">
      <dgm:prSet/>
      <dgm:spPr/>
      <dgm:t>
        <a:bodyPr/>
        <a:lstStyle/>
        <a:p>
          <a:endParaRPr lang="en-US"/>
        </a:p>
      </dgm:t>
    </dgm:pt>
    <dgm:pt modelId="{6B5C1AF1-457E-224E-96D0-C66E04AF7406}">
      <dgm:prSet phldrT="[Text]"/>
      <dgm:spPr/>
      <dgm:t>
        <a:bodyPr/>
        <a:lstStyle/>
        <a:p>
          <a:r>
            <a:rPr lang="en-US" dirty="0"/>
            <a:t>Determine test statistic</a:t>
          </a:r>
        </a:p>
      </dgm:t>
    </dgm:pt>
    <dgm:pt modelId="{D2A1AF24-E137-4F43-AECB-144490C5ECD0}" type="parTrans" cxnId="{33F482E5-AC34-6B4F-ADF4-8F2218D43B6F}">
      <dgm:prSet/>
      <dgm:spPr/>
      <dgm:t>
        <a:bodyPr/>
        <a:lstStyle/>
        <a:p>
          <a:endParaRPr lang="en-US"/>
        </a:p>
      </dgm:t>
    </dgm:pt>
    <dgm:pt modelId="{3419921E-53F4-D744-BF27-CAE1F1508BC9}" type="sibTrans" cxnId="{33F482E5-AC34-6B4F-ADF4-8F2218D43B6F}">
      <dgm:prSet/>
      <dgm:spPr/>
      <dgm:t>
        <a:bodyPr/>
        <a:lstStyle/>
        <a:p>
          <a:endParaRPr lang="en-US"/>
        </a:p>
      </dgm:t>
    </dgm:pt>
    <dgm:pt modelId="{D2731BA7-014E-EE4A-B138-3BBA6AB29FA0}">
      <dgm:prSet phldrT="[Text]"/>
      <dgm:spPr/>
      <dgm:t>
        <a:bodyPr/>
        <a:lstStyle/>
        <a:p>
          <a:r>
            <a:rPr lang="en-US" dirty="0"/>
            <a:t>Etc.</a:t>
          </a:r>
        </a:p>
      </dgm:t>
    </dgm:pt>
    <dgm:pt modelId="{6D5A8FF2-E3AE-0A49-9EFE-D9F1A648CA95}" type="parTrans" cxnId="{9D6712D9-CE59-B04F-A2BE-44D2EC968864}">
      <dgm:prSet/>
      <dgm:spPr/>
      <dgm:t>
        <a:bodyPr/>
        <a:lstStyle/>
        <a:p>
          <a:endParaRPr lang="en-US"/>
        </a:p>
      </dgm:t>
    </dgm:pt>
    <dgm:pt modelId="{B2D20356-5B23-5344-A0E8-65AA3577B21D}" type="sibTrans" cxnId="{9D6712D9-CE59-B04F-A2BE-44D2EC968864}">
      <dgm:prSet/>
      <dgm:spPr/>
      <dgm:t>
        <a:bodyPr/>
        <a:lstStyle/>
        <a:p>
          <a:endParaRPr lang="en-US"/>
        </a:p>
      </dgm:t>
    </dgm:pt>
    <dgm:pt modelId="{94DEA369-E648-F147-8A74-A8C81C618435}">
      <dgm:prSet phldrT="[Text]"/>
      <dgm:spPr/>
      <dgm:t>
        <a:bodyPr/>
        <a:lstStyle/>
        <a:p>
          <a:r>
            <a:rPr lang="en-US" dirty="0"/>
            <a:t>Collect and prepare data</a:t>
          </a:r>
        </a:p>
      </dgm:t>
    </dgm:pt>
    <dgm:pt modelId="{A345B2E3-2FFB-0E48-8963-51B73E6809F0}" type="parTrans" cxnId="{0B7584E9-6C4F-504A-903E-5F6D130677BE}">
      <dgm:prSet/>
      <dgm:spPr/>
      <dgm:t>
        <a:bodyPr/>
        <a:lstStyle/>
        <a:p>
          <a:endParaRPr lang="en-US"/>
        </a:p>
      </dgm:t>
    </dgm:pt>
    <dgm:pt modelId="{26D05600-7DEC-D747-BFC0-9C3893FBC9D8}" type="sibTrans" cxnId="{0B7584E9-6C4F-504A-903E-5F6D130677BE}">
      <dgm:prSet/>
      <dgm:spPr/>
      <dgm:t>
        <a:bodyPr/>
        <a:lstStyle/>
        <a:p>
          <a:endParaRPr lang="en-US"/>
        </a:p>
      </dgm:t>
    </dgm:pt>
    <dgm:pt modelId="{4713A09A-9EA4-5E46-BA32-9CC04673C94E}">
      <dgm:prSet phldrT="[Text]"/>
      <dgm:spPr/>
      <dgm:t>
        <a:bodyPr/>
        <a:lstStyle/>
        <a:p>
          <a:r>
            <a:rPr lang="en-US" dirty="0"/>
            <a:t>Compute statistic</a:t>
          </a:r>
        </a:p>
      </dgm:t>
    </dgm:pt>
    <dgm:pt modelId="{3582D030-71B6-ED49-A176-1EA9BEB48CB8}" type="parTrans" cxnId="{C1CE4110-29BF-F945-8834-527CED046BAF}">
      <dgm:prSet/>
      <dgm:spPr/>
      <dgm:t>
        <a:bodyPr/>
        <a:lstStyle/>
        <a:p>
          <a:endParaRPr lang="en-US"/>
        </a:p>
      </dgm:t>
    </dgm:pt>
    <dgm:pt modelId="{D58EE1D1-D9C3-AB4E-9B2B-1993392685FB}" type="sibTrans" cxnId="{C1CE4110-29BF-F945-8834-527CED046BAF}">
      <dgm:prSet/>
      <dgm:spPr/>
      <dgm:t>
        <a:bodyPr/>
        <a:lstStyle/>
        <a:p>
          <a:endParaRPr lang="en-US"/>
        </a:p>
      </dgm:t>
    </dgm:pt>
    <dgm:pt modelId="{E4346202-38E8-A842-A918-7C477905FB02}">
      <dgm:prSet phldrT="[Text]"/>
      <dgm:spPr/>
      <dgm:t>
        <a:bodyPr/>
        <a:lstStyle/>
        <a:p>
          <a:r>
            <a:rPr lang="en-US" dirty="0"/>
            <a:t>Get p-value</a:t>
          </a:r>
        </a:p>
      </dgm:t>
    </dgm:pt>
    <dgm:pt modelId="{4849D399-6869-8A46-8D45-BBC63900E6D6}" type="parTrans" cxnId="{2D905FDD-DF4F-1F46-83A4-0A49C3AE9977}">
      <dgm:prSet/>
      <dgm:spPr/>
      <dgm:t>
        <a:bodyPr/>
        <a:lstStyle/>
        <a:p>
          <a:endParaRPr lang="en-US"/>
        </a:p>
      </dgm:t>
    </dgm:pt>
    <dgm:pt modelId="{C0DDF633-3613-534D-9021-737D6BA93BFE}" type="sibTrans" cxnId="{2D905FDD-DF4F-1F46-83A4-0A49C3AE9977}">
      <dgm:prSet/>
      <dgm:spPr/>
      <dgm:t>
        <a:bodyPr/>
        <a:lstStyle/>
        <a:p>
          <a:endParaRPr lang="en-US"/>
        </a:p>
      </dgm:t>
    </dgm:pt>
    <dgm:pt modelId="{FC5F2527-9148-F847-B535-D89891773F9B}">
      <dgm:prSet phldrT="[Text]"/>
      <dgm:spPr/>
      <dgm:t>
        <a:bodyPr/>
        <a:lstStyle/>
        <a:p>
          <a:r>
            <a:rPr lang="en-US" dirty="0"/>
            <a:t>Analyze evidence</a:t>
          </a:r>
        </a:p>
      </dgm:t>
    </dgm:pt>
    <dgm:pt modelId="{A0844B5C-20FE-B645-8C86-CA21712CD67E}" type="parTrans" cxnId="{82EB6CA5-C82D-E949-90B7-F6AD11C4A843}">
      <dgm:prSet/>
      <dgm:spPr/>
      <dgm:t>
        <a:bodyPr/>
        <a:lstStyle/>
        <a:p>
          <a:endParaRPr lang="en-US"/>
        </a:p>
      </dgm:t>
    </dgm:pt>
    <dgm:pt modelId="{94A7383C-F009-DA49-822D-89AACF103BA1}" type="sibTrans" cxnId="{82EB6CA5-C82D-E949-90B7-F6AD11C4A843}">
      <dgm:prSet/>
      <dgm:spPr/>
      <dgm:t>
        <a:bodyPr/>
        <a:lstStyle/>
        <a:p>
          <a:endParaRPr lang="en-US"/>
        </a:p>
      </dgm:t>
    </dgm:pt>
    <dgm:pt modelId="{36E9A1A3-020F-634C-B0C6-C96D09C890AC}">
      <dgm:prSet phldrT="[Text]"/>
      <dgm:spPr/>
      <dgm:t>
        <a:bodyPr/>
        <a:lstStyle/>
        <a:p>
          <a:r>
            <a:rPr lang="en-US" dirty="0"/>
            <a:t>Don't dichotomize the p-value</a:t>
          </a:r>
        </a:p>
      </dgm:t>
    </dgm:pt>
    <dgm:pt modelId="{230473A9-B98C-614A-BDF1-76B94B836FA7}" type="parTrans" cxnId="{1B427EE5-7775-7046-8E6A-26DF48E69A2B}">
      <dgm:prSet/>
      <dgm:spPr/>
      <dgm:t>
        <a:bodyPr/>
        <a:lstStyle/>
        <a:p>
          <a:endParaRPr lang="en-US"/>
        </a:p>
      </dgm:t>
    </dgm:pt>
    <dgm:pt modelId="{7BB2857E-6C60-0843-96C7-AAFAC1D3FD38}" type="sibTrans" cxnId="{1B427EE5-7775-7046-8E6A-26DF48E69A2B}">
      <dgm:prSet/>
      <dgm:spPr/>
      <dgm:t>
        <a:bodyPr/>
        <a:lstStyle/>
        <a:p>
          <a:endParaRPr lang="en-US"/>
        </a:p>
      </dgm:t>
    </dgm:pt>
    <dgm:pt modelId="{32422E4D-9D63-924B-AC3F-3CDA81BB2940}" type="pres">
      <dgm:prSet presAssocID="{9E372120-380D-AA4E-83C4-CC284C47500C}" presName="diagram" presStyleCnt="0">
        <dgm:presLayoutVars>
          <dgm:dir/>
          <dgm:resizeHandles val="exact"/>
        </dgm:presLayoutVars>
      </dgm:prSet>
      <dgm:spPr/>
    </dgm:pt>
    <dgm:pt modelId="{694C9C14-B254-D343-9373-C8CC124BD34D}" type="pres">
      <dgm:prSet presAssocID="{7000C8EE-64D8-5540-A965-0A62B1E38748}" presName="node" presStyleLbl="node1" presStyleIdx="0" presStyleCnt="6">
        <dgm:presLayoutVars>
          <dgm:bulletEnabled val="1"/>
        </dgm:presLayoutVars>
      </dgm:prSet>
      <dgm:spPr/>
    </dgm:pt>
    <dgm:pt modelId="{986E50BD-54CD-F742-BAB7-9DEF51207230}" type="pres">
      <dgm:prSet presAssocID="{4EE1B0CC-700E-4747-9C7C-B2C85512A892}" presName="sibTrans" presStyleLbl="sibTrans2D1" presStyleIdx="0" presStyleCnt="5"/>
      <dgm:spPr/>
    </dgm:pt>
    <dgm:pt modelId="{6D15BE8F-7BB6-7144-8F1F-27662A8F30B7}" type="pres">
      <dgm:prSet presAssocID="{4EE1B0CC-700E-4747-9C7C-B2C85512A892}" presName="connectorText" presStyleLbl="sibTrans2D1" presStyleIdx="0" presStyleCnt="5"/>
      <dgm:spPr/>
    </dgm:pt>
    <dgm:pt modelId="{F4E81E72-E6E3-E447-95F2-36DD8C20FC51}" type="pres">
      <dgm:prSet presAssocID="{6B5C1AF1-457E-224E-96D0-C66E04AF7406}" presName="node" presStyleLbl="node1" presStyleIdx="1" presStyleCnt="6">
        <dgm:presLayoutVars>
          <dgm:bulletEnabled val="1"/>
        </dgm:presLayoutVars>
      </dgm:prSet>
      <dgm:spPr/>
    </dgm:pt>
    <dgm:pt modelId="{E2C84560-F192-E74C-89E3-BA2A2A981B74}" type="pres">
      <dgm:prSet presAssocID="{3419921E-53F4-D744-BF27-CAE1F1508BC9}" presName="sibTrans" presStyleLbl="sibTrans2D1" presStyleIdx="1" presStyleCnt="5"/>
      <dgm:spPr/>
    </dgm:pt>
    <dgm:pt modelId="{0B1E9012-7191-6147-BAE8-BC52F226B92F}" type="pres">
      <dgm:prSet presAssocID="{3419921E-53F4-D744-BF27-CAE1F1508BC9}" presName="connectorText" presStyleLbl="sibTrans2D1" presStyleIdx="1" presStyleCnt="5"/>
      <dgm:spPr/>
    </dgm:pt>
    <dgm:pt modelId="{0020FCE0-83A4-0D4A-82F4-51EAE9A37C09}" type="pres">
      <dgm:prSet presAssocID="{D984B83B-E3C1-D24D-A542-FBEFC8075A8E}" presName="node" presStyleLbl="node1" presStyleIdx="2" presStyleCnt="6">
        <dgm:presLayoutVars>
          <dgm:bulletEnabled val="1"/>
        </dgm:presLayoutVars>
      </dgm:prSet>
      <dgm:spPr/>
    </dgm:pt>
    <dgm:pt modelId="{F6782C82-9578-4A41-8DA1-5033DDEDA5B4}" type="pres">
      <dgm:prSet presAssocID="{1F0E6628-95F4-CD4F-B33C-376D1A5A01EF}" presName="sibTrans" presStyleLbl="sibTrans2D1" presStyleIdx="2" presStyleCnt="5"/>
      <dgm:spPr/>
    </dgm:pt>
    <dgm:pt modelId="{C2347E3B-0D82-6644-9D63-12602CE23E6B}" type="pres">
      <dgm:prSet presAssocID="{1F0E6628-95F4-CD4F-B33C-376D1A5A01EF}" presName="connectorText" presStyleLbl="sibTrans2D1" presStyleIdx="2" presStyleCnt="5"/>
      <dgm:spPr/>
    </dgm:pt>
    <dgm:pt modelId="{C77BC059-7773-D848-80AF-C9F9845813F8}" type="pres">
      <dgm:prSet presAssocID="{94DEA369-E648-F147-8A74-A8C81C618435}" presName="node" presStyleLbl="node1" presStyleIdx="3" presStyleCnt="6">
        <dgm:presLayoutVars>
          <dgm:bulletEnabled val="1"/>
        </dgm:presLayoutVars>
      </dgm:prSet>
      <dgm:spPr/>
    </dgm:pt>
    <dgm:pt modelId="{A2793A69-0F8B-BA44-8546-9B5CC08D47FC}" type="pres">
      <dgm:prSet presAssocID="{26D05600-7DEC-D747-BFC0-9C3893FBC9D8}" presName="sibTrans" presStyleLbl="sibTrans2D1" presStyleIdx="3" presStyleCnt="5"/>
      <dgm:spPr/>
    </dgm:pt>
    <dgm:pt modelId="{174D5E35-4C6F-3542-A7A0-F99B90600F9C}" type="pres">
      <dgm:prSet presAssocID="{26D05600-7DEC-D747-BFC0-9C3893FBC9D8}" presName="connectorText" presStyleLbl="sibTrans2D1" presStyleIdx="3" presStyleCnt="5"/>
      <dgm:spPr/>
    </dgm:pt>
    <dgm:pt modelId="{F281F0DE-4637-B546-8B58-14DD7975CB99}" type="pres">
      <dgm:prSet presAssocID="{4713A09A-9EA4-5E46-BA32-9CC04673C94E}" presName="node" presStyleLbl="node1" presStyleIdx="4" presStyleCnt="6">
        <dgm:presLayoutVars>
          <dgm:bulletEnabled val="1"/>
        </dgm:presLayoutVars>
      </dgm:prSet>
      <dgm:spPr/>
    </dgm:pt>
    <dgm:pt modelId="{6BF1E5B9-7141-7548-87C6-2CCA0AA42764}" type="pres">
      <dgm:prSet presAssocID="{D58EE1D1-D9C3-AB4E-9B2B-1993392685FB}" presName="sibTrans" presStyleLbl="sibTrans2D1" presStyleIdx="4" presStyleCnt="5"/>
      <dgm:spPr/>
    </dgm:pt>
    <dgm:pt modelId="{FCFFB3D0-0CFC-ED4F-9D58-223268FBD8B9}" type="pres">
      <dgm:prSet presAssocID="{D58EE1D1-D9C3-AB4E-9B2B-1993392685FB}" presName="connectorText" presStyleLbl="sibTrans2D1" presStyleIdx="4" presStyleCnt="5"/>
      <dgm:spPr/>
    </dgm:pt>
    <dgm:pt modelId="{95C86D93-4BFD-934D-A063-3F8CCD72021F}" type="pres">
      <dgm:prSet presAssocID="{FC5F2527-9148-F847-B535-D89891773F9B}" presName="node" presStyleLbl="node1" presStyleIdx="5" presStyleCnt="6">
        <dgm:presLayoutVars>
          <dgm:bulletEnabled val="1"/>
        </dgm:presLayoutVars>
      </dgm:prSet>
      <dgm:spPr/>
    </dgm:pt>
  </dgm:ptLst>
  <dgm:cxnLst>
    <dgm:cxn modelId="{C1CE4110-29BF-F945-8834-527CED046BAF}" srcId="{9E372120-380D-AA4E-83C4-CC284C47500C}" destId="{4713A09A-9EA4-5E46-BA32-9CC04673C94E}" srcOrd="4" destOrd="0" parTransId="{3582D030-71B6-ED49-A176-1EA9BEB48CB8}" sibTransId="{D58EE1D1-D9C3-AB4E-9B2B-1993392685FB}"/>
    <dgm:cxn modelId="{82924712-A4FE-0947-9AAD-E8F4A7447271}" type="presOf" srcId="{1F0E6628-95F4-CD4F-B33C-376D1A5A01EF}" destId="{F6782C82-9578-4A41-8DA1-5033DDEDA5B4}" srcOrd="0" destOrd="0" presId="urn:microsoft.com/office/officeart/2005/8/layout/process5"/>
    <dgm:cxn modelId="{7756B41B-97C3-4942-8740-0CDA7D7E1A08}" type="presOf" srcId="{D2731BA7-014E-EE4A-B138-3BBA6AB29FA0}" destId="{F4E81E72-E6E3-E447-95F2-36DD8C20FC51}" srcOrd="0" destOrd="2" presId="urn:microsoft.com/office/officeart/2005/8/layout/process5"/>
    <dgm:cxn modelId="{29648F20-0FEB-2E44-A65B-C11B8A960FB5}" srcId="{7000C8EE-64D8-5540-A965-0A62B1E38748}" destId="{5CF5C05A-E1B7-834A-9E76-343948DEA032}" srcOrd="1" destOrd="0" parTransId="{25E56A4D-5B6F-334B-B953-B36EEC9A0A20}" sibTransId="{1C8DEF01-333D-BA46-8883-110CEE187B25}"/>
    <dgm:cxn modelId="{B048A821-697F-164A-A74B-4BFC63AB9486}" type="presOf" srcId="{3419921E-53F4-D744-BF27-CAE1F1508BC9}" destId="{E2C84560-F192-E74C-89E3-BA2A2A981B74}" srcOrd="0" destOrd="0" presId="urn:microsoft.com/office/officeart/2005/8/layout/process5"/>
    <dgm:cxn modelId="{A9CBED3B-6ECD-DB48-AAA7-6E6E384FC5AD}" type="presOf" srcId="{D984B83B-E3C1-D24D-A542-FBEFC8075A8E}" destId="{0020FCE0-83A4-0D4A-82F4-51EAE9A37C09}" srcOrd="0" destOrd="0" presId="urn:microsoft.com/office/officeart/2005/8/layout/process5"/>
    <dgm:cxn modelId="{18045348-70E0-494D-BC70-F877A4E1A847}" type="presOf" srcId="{6B5C1AF1-457E-224E-96D0-C66E04AF7406}" destId="{F4E81E72-E6E3-E447-95F2-36DD8C20FC51}" srcOrd="0" destOrd="0" presId="urn:microsoft.com/office/officeart/2005/8/layout/process5"/>
    <dgm:cxn modelId="{F68F0950-105D-4941-93F9-96FC60B4AD59}" type="presOf" srcId="{9E372120-380D-AA4E-83C4-CC284C47500C}" destId="{32422E4D-9D63-924B-AC3F-3CDA81BB2940}" srcOrd="0" destOrd="0" presId="urn:microsoft.com/office/officeart/2005/8/layout/process5"/>
    <dgm:cxn modelId="{3E196056-8555-F642-AC8F-04D6A6472ECA}" type="presOf" srcId="{D58EE1D1-D9C3-AB4E-9B2B-1993392685FB}" destId="{FCFFB3D0-0CFC-ED4F-9D58-223268FBD8B9}" srcOrd="1" destOrd="0" presId="urn:microsoft.com/office/officeart/2005/8/layout/process5"/>
    <dgm:cxn modelId="{FEDD3A5C-1C2A-8D42-BC90-B6C3316A82D1}" type="presOf" srcId="{26D05600-7DEC-D747-BFC0-9C3893FBC9D8}" destId="{A2793A69-0F8B-BA44-8546-9B5CC08D47FC}" srcOrd="0" destOrd="0" presId="urn:microsoft.com/office/officeart/2005/8/layout/process5"/>
    <dgm:cxn modelId="{5A243C6B-7149-C54A-9023-7AD79B268DAF}" type="presOf" srcId="{4EE1B0CC-700E-4747-9C7C-B2C85512A892}" destId="{986E50BD-54CD-F742-BAB7-9DEF51207230}" srcOrd="0" destOrd="0" presId="urn:microsoft.com/office/officeart/2005/8/layout/process5"/>
    <dgm:cxn modelId="{98AF7F71-E965-F748-AFF8-18607ECEFE3D}" type="presOf" srcId="{E4346202-38E8-A842-A918-7C477905FB02}" destId="{F281F0DE-4637-B546-8B58-14DD7975CB99}" srcOrd="0" destOrd="1" presId="urn:microsoft.com/office/officeart/2005/8/layout/process5"/>
    <dgm:cxn modelId="{A799CA71-D723-164E-BBD1-C55AA829D40B}" type="presOf" srcId="{4713A09A-9EA4-5E46-BA32-9CC04673C94E}" destId="{F281F0DE-4637-B546-8B58-14DD7975CB99}" srcOrd="0" destOrd="0" presId="urn:microsoft.com/office/officeart/2005/8/layout/process5"/>
    <dgm:cxn modelId="{73FD7B72-2006-5B42-9593-428F3A477342}" type="presOf" srcId="{5CF5C05A-E1B7-834A-9E76-343948DEA032}" destId="{694C9C14-B254-D343-9373-C8CC124BD34D}" srcOrd="0" destOrd="2" presId="urn:microsoft.com/office/officeart/2005/8/layout/process5"/>
    <dgm:cxn modelId="{8A2E5F7F-D656-0841-93AD-A46E7CD8CD27}" type="presOf" srcId="{1F0E6628-95F4-CD4F-B33C-376D1A5A01EF}" destId="{C2347E3B-0D82-6644-9D63-12602CE23E6B}" srcOrd="1" destOrd="0" presId="urn:microsoft.com/office/officeart/2005/8/layout/process5"/>
    <dgm:cxn modelId="{F6163F82-B04D-F343-B652-01E9632118F1}" srcId="{9E372120-380D-AA4E-83C4-CC284C47500C}" destId="{7000C8EE-64D8-5540-A965-0A62B1E38748}" srcOrd="0" destOrd="0" parTransId="{9B81E0E7-1113-C847-863E-29B9615F1D74}" sibTransId="{4EE1B0CC-700E-4747-9C7C-B2C85512A892}"/>
    <dgm:cxn modelId="{FDA5F082-6CFC-FC42-84F8-88D68881412D}" type="presOf" srcId="{36E9A1A3-020F-634C-B0C6-C96D09C890AC}" destId="{95C86D93-4BFD-934D-A063-3F8CCD72021F}" srcOrd="0" destOrd="1" presId="urn:microsoft.com/office/officeart/2005/8/layout/process5"/>
    <dgm:cxn modelId="{88840787-B527-E84D-913C-18B5890623DC}" srcId="{6B5C1AF1-457E-224E-96D0-C66E04AF7406}" destId="{38332ADD-F3F6-D643-8020-9971F6593694}" srcOrd="0" destOrd="0" parTransId="{F7EBF282-FE09-844D-BC2E-4C12E07233CB}" sibTransId="{EC2D2704-BD41-5B46-875A-038E09C81E85}"/>
    <dgm:cxn modelId="{BAB50B87-E582-3D40-9D8C-F516272CF699}" type="presOf" srcId="{7000C8EE-64D8-5540-A965-0A62B1E38748}" destId="{694C9C14-B254-D343-9373-C8CC124BD34D}" srcOrd="0" destOrd="0" presId="urn:microsoft.com/office/officeart/2005/8/layout/process5"/>
    <dgm:cxn modelId="{34E88995-526B-6148-8A6B-DA402528C23A}" type="presOf" srcId="{38332ADD-F3F6-D643-8020-9971F6593694}" destId="{F4E81E72-E6E3-E447-95F2-36DD8C20FC51}" srcOrd="0" destOrd="1" presId="urn:microsoft.com/office/officeart/2005/8/layout/process5"/>
    <dgm:cxn modelId="{74EB4BA3-B0BA-AF46-8360-7A48434A52A5}" type="presOf" srcId="{D58EE1D1-D9C3-AB4E-9B2B-1993392685FB}" destId="{6BF1E5B9-7141-7548-87C6-2CCA0AA42764}" srcOrd="0" destOrd="0" presId="urn:microsoft.com/office/officeart/2005/8/layout/process5"/>
    <dgm:cxn modelId="{82EB6CA5-C82D-E949-90B7-F6AD11C4A843}" srcId="{9E372120-380D-AA4E-83C4-CC284C47500C}" destId="{FC5F2527-9148-F847-B535-D89891773F9B}" srcOrd="5" destOrd="0" parTransId="{A0844B5C-20FE-B645-8C86-CA21712CD67E}" sibTransId="{94A7383C-F009-DA49-822D-89AACF103BA1}"/>
    <dgm:cxn modelId="{9A5DBCB1-DDF8-BC41-BCAD-792AA45E6772}" type="presOf" srcId="{3419921E-53F4-D744-BF27-CAE1F1508BC9}" destId="{0B1E9012-7191-6147-BAE8-BC52F226B92F}" srcOrd="1" destOrd="0" presId="urn:microsoft.com/office/officeart/2005/8/layout/process5"/>
    <dgm:cxn modelId="{959849B5-CB80-7B46-AC2B-E1511804BA78}" type="presOf" srcId="{D96097A3-8E88-B14A-A5B9-1A08F20DB4D1}" destId="{694C9C14-B254-D343-9373-C8CC124BD34D}" srcOrd="0" destOrd="1" presId="urn:microsoft.com/office/officeart/2005/8/layout/process5"/>
    <dgm:cxn modelId="{88E283C1-0C09-BF4D-A666-82867B1E8F1C}" type="presOf" srcId="{FC5F2527-9148-F847-B535-D89891773F9B}" destId="{95C86D93-4BFD-934D-A063-3F8CCD72021F}" srcOrd="0" destOrd="0" presId="urn:microsoft.com/office/officeart/2005/8/layout/process5"/>
    <dgm:cxn modelId="{7C2AFEC1-8055-6E4A-B055-428151560B70}" srcId="{9E372120-380D-AA4E-83C4-CC284C47500C}" destId="{D984B83B-E3C1-D24D-A542-FBEFC8075A8E}" srcOrd="2" destOrd="0" parTransId="{B63FA96B-06EE-AE4C-8AA2-D756A334FF23}" sibTransId="{1F0E6628-95F4-CD4F-B33C-376D1A5A01EF}"/>
    <dgm:cxn modelId="{39EFF1C5-52E6-0140-8B82-180A0D14CA6F}" type="presOf" srcId="{4EE1B0CC-700E-4747-9C7C-B2C85512A892}" destId="{6D15BE8F-7BB6-7144-8F1F-27662A8F30B7}" srcOrd="1" destOrd="0" presId="urn:microsoft.com/office/officeart/2005/8/layout/process5"/>
    <dgm:cxn modelId="{9D6712D9-CE59-B04F-A2BE-44D2EC968864}" srcId="{6B5C1AF1-457E-224E-96D0-C66E04AF7406}" destId="{D2731BA7-014E-EE4A-B138-3BBA6AB29FA0}" srcOrd="1" destOrd="0" parTransId="{6D5A8FF2-E3AE-0A49-9EFE-D9F1A648CA95}" sibTransId="{B2D20356-5B23-5344-A0E8-65AA3577B21D}"/>
    <dgm:cxn modelId="{2D905FDD-DF4F-1F46-83A4-0A49C3AE9977}" srcId="{4713A09A-9EA4-5E46-BA32-9CC04673C94E}" destId="{E4346202-38E8-A842-A918-7C477905FB02}" srcOrd="0" destOrd="0" parTransId="{4849D399-6869-8A46-8D45-BBC63900E6D6}" sibTransId="{C0DDF633-3613-534D-9021-737D6BA93BFE}"/>
    <dgm:cxn modelId="{62EA69E0-D307-2B4B-9D26-48529284FB3F}" type="presOf" srcId="{94DEA369-E648-F147-8A74-A8C81C618435}" destId="{C77BC059-7773-D848-80AF-C9F9845813F8}" srcOrd="0" destOrd="0" presId="urn:microsoft.com/office/officeart/2005/8/layout/process5"/>
    <dgm:cxn modelId="{8F13EFE0-CF53-0043-AE9C-9ECF621094BC}" type="presOf" srcId="{26D05600-7DEC-D747-BFC0-9C3893FBC9D8}" destId="{174D5E35-4C6F-3542-A7A0-F99B90600F9C}" srcOrd="1" destOrd="0" presId="urn:microsoft.com/office/officeart/2005/8/layout/process5"/>
    <dgm:cxn modelId="{1B427EE5-7775-7046-8E6A-26DF48E69A2B}" srcId="{FC5F2527-9148-F847-B535-D89891773F9B}" destId="{36E9A1A3-020F-634C-B0C6-C96D09C890AC}" srcOrd="0" destOrd="0" parTransId="{230473A9-B98C-614A-BDF1-76B94B836FA7}" sibTransId="{7BB2857E-6C60-0843-96C7-AAFAC1D3FD38}"/>
    <dgm:cxn modelId="{33F482E5-AC34-6B4F-ADF4-8F2218D43B6F}" srcId="{9E372120-380D-AA4E-83C4-CC284C47500C}" destId="{6B5C1AF1-457E-224E-96D0-C66E04AF7406}" srcOrd="1" destOrd="0" parTransId="{D2A1AF24-E137-4F43-AECB-144490C5ECD0}" sibTransId="{3419921E-53F4-D744-BF27-CAE1F1508BC9}"/>
    <dgm:cxn modelId="{8700B9E8-BE19-544A-A7B2-C14FD7FB568A}" srcId="{7000C8EE-64D8-5540-A965-0A62B1E38748}" destId="{D96097A3-8E88-B14A-A5B9-1A08F20DB4D1}" srcOrd="0" destOrd="0" parTransId="{688F8545-7B5C-AD4A-B1A5-A82B4CBE4CF4}" sibTransId="{1908B4D4-F5EE-E943-A72F-BFB97920216D}"/>
    <dgm:cxn modelId="{0B7584E9-6C4F-504A-903E-5F6D130677BE}" srcId="{9E372120-380D-AA4E-83C4-CC284C47500C}" destId="{94DEA369-E648-F147-8A74-A8C81C618435}" srcOrd="3" destOrd="0" parTransId="{A345B2E3-2FFB-0E48-8963-51B73E6809F0}" sibTransId="{26D05600-7DEC-D747-BFC0-9C3893FBC9D8}"/>
    <dgm:cxn modelId="{A0CC65CE-7DDB-8045-994D-0F51B09355F1}" type="presParOf" srcId="{32422E4D-9D63-924B-AC3F-3CDA81BB2940}" destId="{694C9C14-B254-D343-9373-C8CC124BD34D}" srcOrd="0" destOrd="0" presId="urn:microsoft.com/office/officeart/2005/8/layout/process5"/>
    <dgm:cxn modelId="{5D34C0BF-3007-6B43-A5EB-2FFE8B4E447A}" type="presParOf" srcId="{32422E4D-9D63-924B-AC3F-3CDA81BB2940}" destId="{986E50BD-54CD-F742-BAB7-9DEF51207230}" srcOrd="1" destOrd="0" presId="urn:microsoft.com/office/officeart/2005/8/layout/process5"/>
    <dgm:cxn modelId="{4CFB957F-921A-4746-96BF-2C44547C9E26}" type="presParOf" srcId="{986E50BD-54CD-F742-BAB7-9DEF51207230}" destId="{6D15BE8F-7BB6-7144-8F1F-27662A8F30B7}" srcOrd="0" destOrd="0" presId="urn:microsoft.com/office/officeart/2005/8/layout/process5"/>
    <dgm:cxn modelId="{485D9DF0-24B4-454B-BBFC-D5600BEB6D57}" type="presParOf" srcId="{32422E4D-9D63-924B-AC3F-3CDA81BB2940}" destId="{F4E81E72-E6E3-E447-95F2-36DD8C20FC51}" srcOrd="2" destOrd="0" presId="urn:microsoft.com/office/officeart/2005/8/layout/process5"/>
    <dgm:cxn modelId="{9ACBE375-31F3-2F46-91F9-29B675733322}" type="presParOf" srcId="{32422E4D-9D63-924B-AC3F-3CDA81BB2940}" destId="{E2C84560-F192-E74C-89E3-BA2A2A981B74}" srcOrd="3" destOrd="0" presId="urn:microsoft.com/office/officeart/2005/8/layout/process5"/>
    <dgm:cxn modelId="{4570018D-735C-3945-AA85-525800F70B3B}" type="presParOf" srcId="{E2C84560-F192-E74C-89E3-BA2A2A981B74}" destId="{0B1E9012-7191-6147-BAE8-BC52F226B92F}" srcOrd="0" destOrd="0" presId="urn:microsoft.com/office/officeart/2005/8/layout/process5"/>
    <dgm:cxn modelId="{4FBD5026-0732-7E4F-A746-EF297596989B}" type="presParOf" srcId="{32422E4D-9D63-924B-AC3F-3CDA81BB2940}" destId="{0020FCE0-83A4-0D4A-82F4-51EAE9A37C09}" srcOrd="4" destOrd="0" presId="urn:microsoft.com/office/officeart/2005/8/layout/process5"/>
    <dgm:cxn modelId="{27CB1767-9D4C-5D4B-ACF9-31E2A474D2AF}" type="presParOf" srcId="{32422E4D-9D63-924B-AC3F-3CDA81BB2940}" destId="{F6782C82-9578-4A41-8DA1-5033DDEDA5B4}" srcOrd="5" destOrd="0" presId="urn:microsoft.com/office/officeart/2005/8/layout/process5"/>
    <dgm:cxn modelId="{E10EDD53-14CE-B74C-8BC7-997A41D43680}" type="presParOf" srcId="{F6782C82-9578-4A41-8DA1-5033DDEDA5B4}" destId="{C2347E3B-0D82-6644-9D63-12602CE23E6B}" srcOrd="0" destOrd="0" presId="urn:microsoft.com/office/officeart/2005/8/layout/process5"/>
    <dgm:cxn modelId="{12D47FDC-037C-314D-A190-80437886CED8}" type="presParOf" srcId="{32422E4D-9D63-924B-AC3F-3CDA81BB2940}" destId="{C77BC059-7773-D848-80AF-C9F9845813F8}" srcOrd="6" destOrd="0" presId="urn:microsoft.com/office/officeart/2005/8/layout/process5"/>
    <dgm:cxn modelId="{4B48AAF8-C088-4243-8E38-4B3A4B823F2F}" type="presParOf" srcId="{32422E4D-9D63-924B-AC3F-3CDA81BB2940}" destId="{A2793A69-0F8B-BA44-8546-9B5CC08D47FC}" srcOrd="7" destOrd="0" presId="urn:microsoft.com/office/officeart/2005/8/layout/process5"/>
    <dgm:cxn modelId="{0129A50D-1AC2-0948-B66F-1A432C95D630}" type="presParOf" srcId="{A2793A69-0F8B-BA44-8546-9B5CC08D47FC}" destId="{174D5E35-4C6F-3542-A7A0-F99B90600F9C}" srcOrd="0" destOrd="0" presId="urn:microsoft.com/office/officeart/2005/8/layout/process5"/>
    <dgm:cxn modelId="{66DC2275-C2E2-B34A-880C-2BF7478C1934}" type="presParOf" srcId="{32422E4D-9D63-924B-AC3F-3CDA81BB2940}" destId="{F281F0DE-4637-B546-8B58-14DD7975CB99}" srcOrd="8" destOrd="0" presId="urn:microsoft.com/office/officeart/2005/8/layout/process5"/>
    <dgm:cxn modelId="{630E92CE-9E49-724D-8B22-8129197557F1}" type="presParOf" srcId="{32422E4D-9D63-924B-AC3F-3CDA81BB2940}" destId="{6BF1E5B9-7141-7548-87C6-2CCA0AA42764}" srcOrd="9" destOrd="0" presId="urn:microsoft.com/office/officeart/2005/8/layout/process5"/>
    <dgm:cxn modelId="{C2C4D54E-B451-8746-A5E1-4FFFFFED43CA}" type="presParOf" srcId="{6BF1E5B9-7141-7548-87C6-2CCA0AA42764}" destId="{FCFFB3D0-0CFC-ED4F-9D58-223268FBD8B9}" srcOrd="0" destOrd="0" presId="urn:microsoft.com/office/officeart/2005/8/layout/process5"/>
    <dgm:cxn modelId="{DADD319D-65F5-FE49-9271-38743B5C8C7C}" type="presParOf" srcId="{32422E4D-9D63-924B-AC3F-3CDA81BB2940}" destId="{95C86D93-4BFD-934D-A063-3F8CCD72021F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C9C14-B254-D343-9373-C8CC124BD34D}">
      <dsp:nvSpPr>
        <dsp:cNvPr id="0" name=""/>
        <dsp:cNvSpPr/>
      </dsp:nvSpPr>
      <dsp:spPr>
        <a:xfrm>
          <a:off x="9508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Define hypotheses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0</a:t>
          </a:r>
          <a:r>
            <a:rPr lang="en-US" sz="1900" kern="1200" dirty="0"/>
            <a:t>: Null hypothesis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1</a:t>
          </a:r>
          <a:r>
            <a:rPr lang="en-US" sz="1900" kern="1200" dirty="0"/>
            <a:t>: Alternative hypothesis</a:t>
          </a:r>
        </a:p>
      </dsp:txBody>
      <dsp:txXfrm>
        <a:off x="59450" y="485727"/>
        <a:ext cx="2742050" cy="1605276"/>
      </dsp:txXfrm>
    </dsp:sp>
    <dsp:sp modelId="{986E50BD-54CD-F742-BAB7-9DEF51207230}">
      <dsp:nvSpPr>
        <dsp:cNvPr id="0" name=""/>
        <dsp:cNvSpPr/>
      </dsp:nvSpPr>
      <dsp:spPr>
        <a:xfrm>
          <a:off x="3101533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101533" y="1076926"/>
        <a:ext cx="421743" cy="422879"/>
      </dsp:txXfrm>
    </dsp:sp>
    <dsp:sp modelId="{F4E81E72-E6E3-E447-95F2-36DD8C20FC51}">
      <dsp:nvSpPr>
        <dsp:cNvPr id="0" name=""/>
        <dsp:cNvSpPr/>
      </dsp:nvSpPr>
      <dsp:spPr>
        <a:xfrm>
          <a:off x="3988216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test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T, Z, Proportion, Mean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Etc.</a:t>
          </a:r>
        </a:p>
      </dsp:txBody>
      <dsp:txXfrm>
        <a:off x="4038158" y="485727"/>
        <a:ext cx="2742050" cy="1605276"/>
      </dsp:txXfrm>
    </dsp:sp>
    <dsp:sp modelId="{E2C84560-F192-E74C-89E3-BA2A2A981B74}">
      <dsp:nvSpPr>
        <dsp:cNvPr id="0" name=""/>
        <dsp:cNvSpPr/>
      </dsp:nvSpPr>
      <dsp:spPr>
        <a:xfrm>
          <a:off x="7080241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080241" y="1076926"/>
        <a:ext cx="421743" cy="422879"/>
      </dsp:txXfrm>
    </dsp:sp>
    <dsp:sp modelId="{0020FCE0-83A4-0D4A-82F4-51EAE9A37C09}">
      <dsp:nvSpPr>
        <dsp:cNvPr id="0" name=""/>
        <dsp:cNvSpPr/>
      </dsp:nvSpPr>
      <dsp:spPr>
        <a:xfrm>
          <a:off x="7966925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effect size/power</a:t>
          </a:r>
        </a:p>
      </dsp:txBody>
      <dsp:txXfrm>
        <a:off x="8016867" y="485727"/>
        <a:ext cx="2742050" cy="1605276"/>
      </dsp:txXfrm>
    </dsp:sp>
    <dsp:sp modelId="{F6782C82-9578-4A41-8DA1-5033DDEDA5B4}">
      <dsp:nvSpPr>
        <dsp:cNvPr id="0" name=""/>
        <dsp:cNvSpPr/>
      </dsp:nvSpPr>
      <dsp:spPr>
        <a:xfrm rot="5400000">
          <a:off x="9086647" y="2339882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9176453" y="2391037"/>
        <a:ext cx="422879" cy="421743"/>
      </dsp:txXfrm>
    </dsp:sp>
    <dsp:sp modelId="{C77BC059-7773-D848-80AF-C9F9845813F8}">
      <dsp:nvSpPr>
        <dsp:cNvPr id="0" name=""/>
        <dsp:cNvSpPr/>
      </dsp:nvSpPr>
      <dsp:spPr>
        <a:xfrm>
          <a:off x="7966925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and prepare data</a:t>
          </a:r>
        </a:p>
      </dsp:txBody>
      <dsp:txXfrm>
        <a:off x="8016867" y="3327662"/>
        <a:ext cx="2742050" cy="1605276"/>
      </dsp:txXfrm>
    </dsp:sp>
    <dsp:sp modelId="{A2793A69-0F8B-BA44-8546-9B5CC08D47FC}">
      <dsp:nvSpPr>
        <dsp:cNvPr id="0" name=""/>
        <dsp:cNvSpPr/>
      </dsp:nvSpPr>
      <dsp:spPr>
        <a:xfrm rot="10800000">
          <a:off x="7114344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7295091" y="3918860"/>
        <a:ext cx="421743" cy="422879"/>
      </dsp:txXfrm>
    </dsp:sp>
    <dsp:sp modelId="{F281F0DE-4637-B546-8B58-14DD7975CB99}">
      <dsp:nvSpPr>
        <dsp:cNvPr id="0" name=""/>
        <dsp:cNvSpPr/>
      </dsp:nvSpPr>
      <dsp:spPr>
        <a:xfrm>
          <a:off x="3988216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 p-value</a:t>
          </a:r>
        </a:p>
      </dsp:txBody>
      <dsp:txXfrm>
        <a:off x="4038158" y="3327662"/>
        <a:ext cx="2742050" cy="1605276"/>
      </dsp:txXfrm>
    </dsp:sp>
    <dsp:sp modelId="{6BF1E5B9-7141-7548-87C6-2CCA0AA42764}">
      <dsp:nvSpPr>
        <dsp:cNvPr id="0" name=""/>
        <dsp:cNvSpPr/>
      </dsp:nvSpPr>
      <dsp:spPr>
        <a:xfrm rot="10800000">
          <a:off x="3135636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316383" y="3918860"/>
        <a:ext cx="421743" cy="422879"/>
      </dsp:txXfrm>
    </dsp:sp>
    <dsp:sp modelId="{95C86D93-4BFD-934D-A063-3F8CCD72021F}">
      <dsp:nvSpPr>
        <dsp:cNvPr id="0" name=""/>
        <dsp:cNvSpPr/>
      </dsp:nvSpPr>
      <dsp:spPr>
        <a:xfrm>
          <a:off x="9508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evidence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Don't dichotomize the p-value</a:t>
          </a:r>
        </a:p>
      </dsp:txBody>
      <dsp:txXfrm>
        <a:off x="59450" y="3327662"/>
        <a:ext cx="2742050" cy="160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2D25-AB90-AC40-9D53-76B8B3BB3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E0DF-4921-C24C-BF72-FF3EA8AE5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3620-C6C8-D74B-BBDD-73CC6E4D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5DE5C-8D16-DA44-B550-4A909923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B5EAF-07F7-6D43-BF05-78C9F64C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0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D0A4-A615-B241-84D9-CA7DEFAD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3C292-29FD-B849-BE5B-8898E607A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95E08-76E1-3D43-A49F-A77C0C7F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79ECA-807E-5647-95DF-9FD8DBDA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511F6-E6CA-4D45-A253-64C9AF8C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6A32-7EEB-C142-A9B5-DA8C60173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C503C-BF31-094C-9D84-3CB80DDE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8DD8D-8F52-8842-AC52-EF41FD2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B3322-E5CF-F547-B5F1-9287754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499A-B63D-2F4C-B715-34A1FAC1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CBF1-9BC8-2544-83AF-D30226B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842B-9ECC-3840-A2B7-766DE1B27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7E1CB-9C47-B448-A7B7-D13AA7E1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71A5A-F20C-044A-A712-31DADAA9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30D0F-78E3-4B4C-93FF-84357391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6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8332-9E62-4647-93CF-AE18039A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F406F-B218-DA4E-8472-B183865B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88AB7-16A5-7940-8AB5-E503907D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D5546-AE24-DA45-A7AA-E3C05E3F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F5339-6EF2-B14B-BF4D-57A80467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C9AF-EA9D-964C-908C-C163E2FF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9D08-4CB4-AF46-BFD4-92F763385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A5539-CD44-424D-A4D6-5B38421B7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A2C3A-CD4E-244C-AA73-4291098D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E9DF1-16F7-0F49-AD7E-A75D1085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F9CFA-E081-E042-9CD5-73D6CCF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E80F-F3DE-6B40-AF9A-B950E378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FED4-750C-1C44-B6D4-B9762813E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EA24A-8A21-FB47-8A02-D35468985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0F0-B34A-E44A-9164-E0C7C3D81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8E52B-09C5-2F42-A675-8CF77AAC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37D29-02A9-6D45-893E-9EFDFF68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5168F-FE3B-884E-A989-A2FB70BB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4C032-CF0D-FF47-9CAF-19F43003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1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9265-1424-5741-83C1-A90D0F6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990F8-07A1-C94C-8BAA-F538D099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73363-E405-224A-942A-2F89E401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7622-4437-F747-AFE3-FF89141C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800F1-FEF6-1C4E-9D41-D5F0DC2D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7CA70-90C1-3144-BB58-AF3EADB0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022ED-82FE-7346-AC28-03DE1F8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F86-135A-094D-AC78-25BF1B4D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3189-F6FD-2B48-8C2D-9F07F81E9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CB793-19FE-524B-9200-8C43C4DFB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2DC99-AC1C-3648-B699-EFE9BDED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0D3D8-2C64-6C41-8B69-10CD930D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0D0A9-D4C9-FC44-9DEF-3CE71045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A3B2-D622-A54A-99D7-394B69FE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4FF05-EA7F-3E4C-82D0-9ED7EE063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E613-FA4E-8249-9B30-FB4FB2EA7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4A5E0-82A6-D744-9F04-68D541B0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5DBED-B5AF-2147-A4D5-1D09B920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D6442-B884-3F41-85E0-AACAE055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1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01340-6179-E44D-8151-77145C82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4426D-CC9F-AC4C-836C-0D1AEDB15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43F1-CFEA-8D4E-8CC8-0DC4B6715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A7542-DC84-5647-B410-BE455E38596E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ED55-164A-2C41-B5FD-0056F9BB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B8D1-FDFD-0C4B-B710-230FCFC17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2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witter.com/jpirruccello/status/115225259772370124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witter.com/jpirruccello/status/1152252597723701249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powerandsamplesize.com/Calculators/Test-Time-To-Event-Data/Cox-PH-2-Sided-Equalit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he-smiling-pony.deviantart.com/art/Lightbulb-cutie-mark-request-28192861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38/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tting-data-ready-for-modelling-feature-engineering-feature-selection-dimension-reduction-39dfa267b95a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phabetastats.com/?page_id=265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pkgs.datanovia.com/survminer/reference/ggforest.html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0B65-F95A-F748-B315-F6A522431C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21289-8DC0-F14C-9DBC-52E4C9AFA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Tomas Bencomo and Kyle W. Singleton, PhD</a:t>
            </a:r>
          </a:p>
        </p:txBody>
      </p:sp>
    </p:spTree>
    <p:extLst>
      <p:ext uri="{BB962C8B-B14F-4D97-AF65-F5344CB8AC3E}">
        <p14:creationId xmlns:p14="http://schemas.microsoft.com/office/powerpoint/2010/main" val="183446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F2C1-04FE-A84A-823D-BE819C0B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Is Critical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051C9-B75A-6242-9B35-81B6E33FC2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Observational Study</a:t>
            </a:r>
          </a:p>
          <a:p>
            <a:r>
              <a:rPr lang="en-US" sz="3200" dirty="0"/>
              <a:t>Collect data without intervening</a:t>
            </a:r>
          </a:p>
          <a:p>
            <a:r>
              <a:rPr lang="en-US" sz="3200" dirty="0"/>
              <a:t>Confounding and covariate imbalance major concern</a:t>
            </a:r>
          </a:p>
          <a:p>
            <a:r>
              <a:rPr lang="en-US" sz="3200" dirty="0"/>
              <a:t>Notorious for mixed results</a:t>
            </a:r>
          </a:p>
          <a:p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728E5-1369-934A-870E-50AB7737AC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Randomized Trial</a:t>
            </a:r>
          </a:p>
          <a:p>
            <a:r>
              <a:rPr lang="en-US" sz="3200" dirty="0"/>
              <a:t>Randomly assign patients to different groups</a:t>
            </a:r>
          </a:p>
          <a:p>
            <a:r>
              <a:rPr lang="en-US" sz="3200" dirty="0"/>
              <a:t>Randomization deals with covariate imbalances</a:t>
            </a:r>
          </a:p>
          <a:p>
            <a:r>
              <a:rPr lang="en-US" sz="3200" dirty="0"/>
              <a:t>Gold standard of evidence in medicine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617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FCCFE7-94DC-AE42-B1B1-77552037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37" y="1766488"/>
            <a:ext cx="4408265" cy="4408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4304E9-05F6-5349-AF63-371A0876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29" y="1766488"/>
            <a:ext cx="4408265" cy="4408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3955B-B21D-3E46-AD3A-E9151645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C1508-3FFE-1A42-A862-C20B818D9EE7}"/>
              </a:ext>
            </a:extLst>
          </p:cNvPr>
          <p:cNvSpPr txBox="1"/>
          <p:nvPr/>
        </p:nvSpPr>
        <p:spPr>
          <a:xfrm>
            <a:off x="1389279" y="1369693"/>
            <a:ext cx="941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UK Biobank Data: Exome data and Cardiac MRI saves lives?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4B9EB-9B12-E746-BA7D-06D377E135D1}"/>
              </a:ext>
            </a:extLst>
          </p:cNvPr>
          <p:cNvSpPr txBox="1"/>
          <p:nvPr/>
        </p:nvSpPr>
        <p:spPr>
          <a:xfrm>
            <a:off x="160391" y="6418387"/>
            <a:ext cx="100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James </a:t>
            </a:r>
            <a:r>
              <a:rPr lang="en-US" sz="1200" dirty="0" err="1"/>
              <a:t>Pirruccello</a:t>
            </a:r>
            <a:r>
              <a:rPr lang="en-US" sz="1200" dirty="0"/>
              <a:t> </a:t>
            </a:r>
            <a:r>
              <a:rPr lang="en-US" sz="1200" dirty="0" err="1"/>
              <a:t>Tweetorial</a:t>
            </a:r>
            <a:r>
              <a:rPr lang="en-US" sz="1200" dirty="0"/>
              <a:t> on UK Biobank Immortal Time Bias 2019 - </a:t>
            </a:r>
            <a:r>
              <a:rPr lang="en-US" sz="1200" dirty="0">
                <a:hlinkClick r:id="rId4"/>
              </a:rPr>
              <a:t>https://twitter.com/jpirruccello/status/1152252597723701249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920F7-33E4-0645-886F-90A8FFD745C1}"/>
              </a:ext>
            </a:extLst>
          </p:cNvPr>
          <p:cNvSpPr txBox="1"/>
          <p:nvPr/>
        </p:nvSpPr>
        <p:spPr>
          <a:xfrm>
            <a:off x="7928079" y="5041153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C2C6"/>
                </a:solidFill>
              </a:rPr>
              <a:t>Has Cardiac MRI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570C9D-2C86-4349-A352-0FD6681E6322}"/>
              </a:ext>
            </a:extLst>
          </p:cNvPr>
          <p:cNvSpPr txBox="1"/>
          <p:nvPr/>
        </p:nvSpPr>
        <p:spPr>
          <a:xfrm>
            <a:off x="7018094" y="3760749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C67"/>
                </a:solidFill>
              </a:rPr>
              <a:t>No Cardiac MRI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FA7BD-9C54-0B42-84F7-368E39012307}"/>
              </a:ext>
            </a:extLst>
          </p:cNvPr>
          <p:cNvSpPr txBox="1"/>
          <p:nvPr/>
        </p:nvSpPr>
        <p:spPr>
          <a:xfrm>
            <a:off x="3296612" y="4699540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C2C6"/>
                </a:solidFill>
              </a:rPr>
              <a:t>Exome=1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9A478-F37B-3C49-8204-03ACE84ED888}"/>
              </a:ext>
            </a:extLst>
          </p:cNvPr>
          <p:cNvSpPr txBox="1"/>
          <p:nvPr/>
        </p:nvSpPr>
        <p:spPr>
          <a:xfrm>
            <a:off x="2836944" y="373506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C67"/>
                </a:solidFill>
              </a:rPr>
              <a:t>Exome=0</a:t>
            </a:r>
          </a:p>
        </p:txBody>
      </p:sp>
    </p:spTree>
    <p:extLst>
      <p:ext uri="{BB962C8B-B14F-4D97-AF65-F5344CB8AC3E}">
        <p14:creationId xmlns:p14="http://schemas.microsoft.com/office/powerpoint/2010/main" val="159365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71B1B-13D6-724C-BF3E-A8A61E3E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28" y="1327942"/>
            <a:ext cx="4408265" cy="4408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1D1C2-81A9-164A-9F78-833C6C05F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36" y="1332550"/>
            <a:ext cx="4408265" cy="4408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3955B-B21D-3E46-AD3A-E9151645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C1508-3FFE-1A42-A862-C20B818D9EE7}"/>
              </a:ext>
            </a:extLst>
          </p:cNvPr>
          <p:cNvSpPr txBox="1"/>
          <p:nvPr/>
        </p:nvSpPr>
        <p:spPr>
          <a:xfrm>
            <a:off x="1291539" y="1332550"/>
            <a:ext cx="94134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Not so fast!!! We should examine from date of first MRI.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105FE-56D5-B64C-AF26-A5C8E67FD9E5}"/>
              </a:ext>
            </a:extLst>
          </p:cNvPr>
          <p:cNvSpPr txBox="1"/>
          <p:nvPr/>
        </p:nvSpPr>
        <p:spPr>
          <a:xfrm>
            <a:off x="1182789" y="2004637"/>
            <a:ext cx="3530134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Exome effect was just a</a:t>
            </a:r>
          </a:p>
          <a:p>
            <a:pPr algn="ctr"/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proxy for who got an MRI!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591899-6F39-A648-9C53-C6019AD14751}"/>
              </a:ext>
            </a:extLst>
          </p:cNvPr>
          <p:cNvSpPr txBox="1"/>
          <p:nvPr/>
        </p:nvSpPr>
        <p:spPr>
          <a:xfrm>
            <a:off x="6643144" y="2004637"/>
            <a:ext cx="282038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MRI has no effect on</a:t>
            </a:r>
          </a:p>
          <a:p>
            <a:pPr algn="ctr"/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mortality!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F809E-A85E-8042-80DF-2F14AB59B6ED}"/>
              </a:ext>
            </a:extLst>
          </p:cNvPr>
          <p:cNvSpPr txBox="1"/>
          <p:nvPr/>
        </p:nvSpPr>
        <p:spPr>
          <a:xfrm>
            <a:off x="7928079" y="4602608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C2C6"/>
                </a:solidFill>
              </a:rPr>
              <a:t>Has Cardiac MRI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359B4-EA5C-654D-906B-D3A5D1C01BD6}"/>
              </a:ext>
            </a:extLst>
          </p:cNvPr>
          <p:cNvSpPr txBox="1"/>
          <p:nvPr/>
        </p:nvSpPr>
        <p:spPr>
          <a:xfrm>
            <a:off x="7018094" y="332220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C67"/>
                </a:solidFill>
              </a:rPr>
              <a:t>No Cardiac MRI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615AE-3F94-5448-AEBF-953F6380B0C1}"/>
              </a:ext>
            </a:extLst>
          </p:cNvPr>
          <p:cNvSpPr txBox="1"/>
          <p:nvPr/>
        </p:nvSpPr>
        <p:spPr>
          <a:xfrm>
            <a:off x="3296612" y="4260995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C2C6"/>
                </a:solidFill>
              </a:rPr>
              <a:t>Exome=1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BA4FF-A066-884C-BA03-E469B095EE57}"/>
              </a:ext>
            </a:extLst>
          </p:cNvPr>
          <p:cNvSpPr txBox="1"/>
          <p:nvPr/>
        </p:nvSpPr>
        <p:spPr>
          <a:xfrm>
            <a:off x="2836944" y="3296519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C67"/>
                </a:solidFill>
              </a:rPr>
              <a:t>Exome=0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D61140-066C-7141-A27A-1F0B967F2BEF}"/>
              </a:ext>
            </a:extLst>
          </p:cNvPr>
          <p:cNvSpPr txBox="1"/>
          <p:nvPr/>
        </p:nvSpPr>
        <p:spPr>
          <a:xfrm>
            <a:off x="160391" y="6418387"/>
            <a:ext cx="100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James </a:t>
            </a:r>
            <a:r>
              <a:rPr lang="en-US" sz="1200" dirty="0" err="1"/>
              <a:t>Pirruccello</a:t>
            </a:r>
            <a:r>
              <a:rPr lang="en-US" sz="1200" dirty="0"/>
              <a:t> </a:t>
            </a:r>
            <a:r>
              <a:rPr lang="en-US" sz="1200" dirty="0" err="1"/>
              <a:t>Tweetorial</a:t>
            </a:r>
            <a:r>
              <a:rPr lang="en-US" sz="1200" dirty="0"/>
              <a:t> on UK Biobank Immortal Time Bias 2019 - </a:t>
            </a:r>
            <a:r>
              <a:rPr lang="en-US" sz="1200" dirty="0">
                <a:hlinkClick r:id="rId4"/>
              </a:rPr>
              <a:t>https://twitter.com/jpirruccello/status/1152252597723701249</a:t>
            </a:r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A7E7A7-E79C-6444-B7A2-31B21D450874}"/>
              </a:ext>
            </a:extLst>
          </p:cNvPr>
          <p:cNvSpPr/>
          <p:nvPr/>
        </p:nvSpPr>
        <p:spPr>
          <a:xfrm>
            <a:off x="1731060" y="5548805"/>
            <a:ext cx="853440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Observational studies have lots of issues that statistical tests won’t catch! Be careful and don’t blindly analyze data.</a:t>
            </a:r>
          </a:p>
        </p:txBody>
      </p:sp>
    </p:spTree>
    <p:extLst>
      <p:ext uri="{BB962C8B-B14F-4D97-AF65-F5344CB8AC3E}">
        <p14:creationId xmlns:p14="http://schemas.microsoft.com/office/powerpoint/2010/main" val="1890960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281-9DE7-DB49-8DC1-9BBD3410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Power  = probability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is true</a:t>
                </a:r>
              </a:p>
              <a:p>
                <a:pPr lvl="1"/>
                <a:r>
                  <a:rPr lang="en-US" sz="2800" dirty="0"/>
                  <a:t>i.e., how often do we find effects that actually exist</a:t>
                </a:r>
              </a:p>
              <a:p>
                <a:r>
                  <a:rPr lang="en-US" sz="3200" dirty="0"/>
                  <a:t>Inversely related to rate of Type II errors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305E1-F054-0E40-B0CC-5AE005C3D673}"/>
              </a:ext>
            </a:extLst>
          </p:cNvPr>
          <p:cNvSpPr/>
          <p:nvPr/>
        </p:nvSpPr>
        <p:spPr>
          <a:xfrm>
            <a:off x="2398029" y="3651544"/>
            <a:ext cx="7097197" cy="221030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Power = Type II Error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1635B60-1D47-1C44-A5E4-30404171C013}"/>
              </a:ext>
            </a:extLst>
          </p:cNvPr>
          <p:cNvSpPr/>
          <p:nvPr/>
        </p:nvSpPr>
        <p:spPr>
          <a:xfrm>
            <a:off x="8350713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883FF1D-9AFD-6B42-AAD7-AB05241DAAD1}"/>
              </a:ext>
            </a:extLst>
          </p:cNvPr>
          <p:cNvSpPr/>
          <p:nvPr/>
        </p:nvSpPr>
        <p:spPr>
          <a:xfrm rot="10800000">
            <a:off x="2610986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A46B-1BA1-0A45-9095-E523E0A6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 About Power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209302-D816-4543-8400-91CB8CE4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1988" cy="4351338"/>
          </a:xfrm>
        </p:spPr>
        <p:txBody>
          <a:bodyPr/>
          <a:lstStyle/>
          <a:p>
            <a:r>
              <a:rPr lang="en-US" dirty="0"/>
              <a:t>Assume treatment improves survival by 25% (HR = .75)</a:t>
            </a:r>
          </a:p>
          <a:p>
            <a:r>
              <a:rPr lang="en-US" dirty="0"/>
              <a:t>GBM almost always lethal - assume 90% of patients die</a:t>
            </a:r>
          </a:p>
          <a:p>
            <a:r>
              <a:rPr lang="en-US" dirty="0"/>
              <a:t>50-50 split between treatment and control groups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lots of patients to have any chance of finding effect!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7EA58A1-23ED-CE49-8471-923B516EDC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234213"/>
              </p:ext>
            </p:extLst>
          </p:nvPr>
        </p:nvGraphicFramePr>
        <p:xfrm>
          <a:off x="6096000" y="1942448"/>
          <a:ext cx="6006354" cy="423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177">
                  <a:extLst>
                    <a:ext uri="{9D8B030D-6E8A-4147-A177-3AD203B41FA5}">
                      <a16:colId xmlns:a16="http://schemas.microsoft.com/office/drawing/2014/main" val="7855589"/>
                    </a:ext>
                  </a:extLst>
                </a:gridCol>
                <a:gridCol w="3003177">
                  <a:extLst>
                    <a:ext uri="{9D8B030D-6E8A-4147-A177-3AD203B41FA5}">
                      <a16:colId xmlns:a16="http://schemas.microsoft.com/office/drawing/2014/main" val="1524773927"/>
                    </a:ext>
                  </a:extLst>
                </a:gridCol>
              </a:tblGrid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17936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971512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684457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88465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7306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08B65F-BF58-274A-A3DD-5083A6F28ECE}"/>
              </a:ext>
            </a:extLst>
          </p:cNvPr>
          <p:cNvSpPr txBox="1"/>
          <p:nvPr/>
        </p:nvSpPr>
        <p:spPr>
          <a:xfrm>
            <a:off x="6167718" y="6211669"/>
            <a:ext cx="586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http://powerandsamplesize.com/Calculators/Test-Time-To-Event-Data/Cox-PH-2-Sided-Equality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6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D63-C449-9E4C-B81C-8DC5B0772B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the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886E6-7D2A-4A49-AE6E-5BCE800C9C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most important part!</a:t>
            </a:r>
          </a:p>
        </p:txBody>
      </p:sp>
    </p:spTree>
    <p:extLst>
      <p:ext uri="{BB962C8B-B14F-4D97-AF65-F5344CB8AC3E}">
        <p14:creationId xmlns:p14="http://schemas.microsoft.com/office/powerpoint/2010/main" val="3217031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CBB9-EDEC-4849-8835-DFB3EADDD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Question Are We Trying to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AAB77-2515-DE4E-A524-9E0B48739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Asking the right research questions is crucial!</a:t>
            </a:r>
          </a:p>
          <a:p>
            <a:r>
              <a:rPr lang="en-US" dirty="0"/>
              <a:t>Question needs to be well-defined</a:t>
            </a:r>
          </a:p>
          <a:p>
            <a:r>
              <a:rPr lang="en-US" dirty="0"/>
              <a:t>Define relevant effect size and power accordingly</a:t>
            </a:r>
          </a:p>
          <a:p>
            <a:r>
              <a:rPr lang="en-US" dirty="0"/>
              <a:t>Confirmatory analysis – prespecified questions</a:t>
            </a:r>
          </a:p>
          <a:p>
            <a:r>
              <a:rPr lang="en-US" dirty="0"/>
              <a:t>Exploratory analysis – hypothesis generating</a:t>
            </a:r>
          </a:p>
        </p:txBody>
      </p:sp>
      <p:pic>
        <p:nvPicPr>
          <p:cNvPr id="5" name="Picture 4" descr="A picture containing pinwheel&#10;&#10;Description automatically generated">
            <a:extLst>
              <a:ext uri="{FF2B5EF4-FFF2-40B4-BE49-F238E27FC236}">
                <a16:creationId xmlns:a16="http://schemas.microsoft.com/office/drawing/2014/main" id="{49420326-F06E-C848-92AB-7D357136D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17708" y="1690688"/>
            <a:ext cx="3771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48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F148-A72A-3945-B85F-36B258E2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8EFEA-6AF9-4049-B766-A02994CCA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affects power</a:t>
            </a:r>
          </a:p>
          <a:p>
            <a:pPr lvl="1"/>
            <a:r>
              <a:rPr lang="en-US" dirty="0"/>
              <a:t>More samples </a:t>
            </a:r>
            <a:r>
              <a:rPr lang="en-US" dirty="0">
                <a:sym typeface="Wingdings" pitchFamily="2" charset="2"/>
              </a:rPr>
              <a:t> more precision to detect smaller effect</a:t>
            </a:r>
          </a:p>
          <a:p>
            <a:r>
              <a:rPr lang="en-US" dirty="0">
                <a:sym typeface="Wingdings" pitchFamily="2" charset="2"/>
              </a:rPr>
              <a:t>N = number of events NOT patients</a:t>
            </a:r>
          </a:p>
          <a:p>
            <a:r>
              <a:rPr lang="en-US" dirty="0"/>
              <a:t>Adding covariates requires more events</a:t>
            </a:r>
          </a:p>
          <a:p>
            <a:r>
              <a:rPr lang="en-US" dirty="0"/>
              <a:t>(Bad) rule of thumb: 15 events per variable (EPV)</a:t>
            </a:r>
          </a:p>
          <a:p>
            <a:pPr lvl="1"/>
            <a:r>
              <a:rPr lang="en-US" dirty="0"/>
              <a:t>In reality EPV much more complicated</a:t>
            </a:r>
          </a:p>
          <a:p>
            <a:r>
              <a:rPr lang="en-US" dirty="0"/>
              <a:t>Subgroup heterogeneity harder to detect due to smaller N</a:t>
            </a:r>
          </a:p>
          <a:p>
            <a:pPr lvl="1"/>
            <a:r>
              <a:rPr lang="en-US" dirty="0"/>
              <a:t>Often need 4N patients</a:t>
            </a:r>
          </a:p>
        </p:txBody>
      </p:sp>
    </p:spTree>
    <p:extLst>
      <p:ext uri="{BB962C8B-B14F-4D97-AF65-F5344CB8AC3E}">
        <p14:creationId xmlns:p14="http://schemas.microsoft.com/office/powerpoint/2010/main" val="318572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98DD-0B5D-1549-AB9D-64DD53E1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Discard Patients Missing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5FC792-12A2-0942-87D8-E7E79C28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7742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Missing data decreases sample size</a:t>
            </a:r>
          </a:p>
          <a:p>
            <a:pPr lvl="1"/>
            <a:r>
              <a:rPr lang="en-US" dirty="0"/>
              <a:t>Smaller sample </a:t>
            </a:r>
            <a:r>
              <a:rPr lang="en-US" dirty="0">
                <a:sym typeface="Wingdings" pitchFamily="2" charset="2"/>
              </a:rPr>
              <a:t> decreased power</a:t>
            </a:r>
          </a:p>
          <a:p>
            <a:r>
              <a:rPr lang="en-US" dirty="0">
                <a:sym typeface="Wingdings" pitchFamily="2" charset="2"/>
              </a:rPr>
              <a:t>Why is data missing?</a:t>
            </a:r>
          </a:p>
          <a:p>
            <a:pPr lvl="1"/>
            <a:r>
              <a:rPr lang="en-US" dirty="0">
                <a:sym typeface="Wingdings" pitchFamily="2" charset="2"/>
              </a:rPr>
              <a:t>Missing at random (MAR)</a:t>
            </a:r>
          </a:p>
          <a:p>
            <a:pPr lvl="2"/>
            <a:r>
              <a:rPr lang="en-US" dirty="0">
                <a:sym typeface="Wingdings" pitchFamily="2" charset="2"/>
              </a:rPr>
              <a:t>Relatively safe to exclude (better to impute!)</a:t>
            </a:r>
          </a:p>
          <a:p>
            <a:pPr lvl="1"/>
            <a:r>
              <a:rPr lang="en-US" dirty="0">
                <a:sym typeface="Wingdings" pitchFamily="2" charset="2"/>
              </a:rPr>
              <a:t>Informative missing (MI)</a:t>
            </a:r>
          </a:p>
          <a:p>
            <a:pPr lvl="2"/>
            <a:r>
              <a:rPr lang="en-US" dirty="0">
                <a:sym typeface="Wingdings" pitchFamily="2" charset="2"/>
              </a:rPr>
              <a:t>e.g., patients missing labs b/c died before labs could be collected</a:t>
            </a:r>
          </a:p>
          <a:p>
            <a:pPr lvl="2"/>
            <a:r>
              <a:rPr lang="en-US" dirty="0">
                <a:sym typeface="Wingdings" pitchFamily="2" charset="2"/>
              </a:rPr>
              <a:t>Simply excluding these patients could bias results</a:t>
            </a:r>
          </a:p>
          <a:p>
            <a:r>
              <a:rPr lang="en-US" dirty="0">
                <a:sym typeface="Wingdings" pitchFamily="2" charset="2"/>
              </a:rPr>
              <a:t>Before fixing data, explore patterns in missing variables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B1A6CA-CC7D-E54B-9B3D-05B16F0B1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6530849" y="2638968"/>
            <a:ext cx="5424625" cy="25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02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30DE-0BA9-B347-9BFD-DEFE725C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Gives Us The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94E3-CE18-FB43-BB7A-55A29560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53951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Idea: Can we guess these missing values?</a:t>
            </a:r>
          </a:p>
          <a:p>
            <a:r>
              <a:rPr lang="en-US" dirty="0"/>
              <a:t>Imputation lets us guess data that is MAR</a:t>
            </a:r>
          </a:p>
          <a:p>
            <a:r>
              <a:rPr lang="en-US" dirty="0"/>
              <a:t>Better to guess missing values than reduce sample size</a:t>
            </a:r>
          </a:p>
          <a:p>
            <a:r>
              <a:rPr lang="en-US" dirty="0"/>
              <a:t>MICE imputation guesses data from non-missing data</a:t>
            </a:r>
          </a:p>
          <a:p>
            <a:r>
              <a:rPr lang="en-US" dirty="0"/>
              <a:t>Imputing multiple times maintains inference validity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228441-2955-A74C-A491-1D1C56F8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54" y="4679576"/>
            <a:ext cx="9903691" cy="16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AD14-BAB9-4742-8474-578EB13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4ECA-DC61-0E40-9926-CEB8B3E3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24" y="1577102"/>
            <a:ext cx="3261189" cy="3261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D3BA4-DDD7-CB4D-ACFB-87FF9272135C}"/>
              </a:ext>
            </a:extLst>
          </p:cNvPr>
          <p:cNvSpPr txBox="1"/>
          <p:nvPr/>
        </p:nvSpPr>
        <p:spPr>
          <a:xfrm>
            <a:off x="290672" y="5149922"/>
            <a:ext cx="43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PhD Biomedical Engineering - Informatics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F2F13-0A6D-614D-A94E-663C72B24CE3}"/>
              </a:ext>
            </a:extLst>
          </p:cNvPr>
          <p:cNvSpPr txBox="1"/>
          <p:nvPr/>
        </p:nvSpPr>
        <p:spPr>
          <a:xfrm>
            <a:off x="7809642" y="5150901"/>
            <a:ext cx="349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Graduated High School</a:t>
            </a:r>
          </a:p>
          <a:p>
            <a:pPr algn="ctr"/>
            <a:r>
              <a:rPr lang="en-US" dirty="0"/>
              <a:t>B.S. Candidate 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3F81C-BB57-BE4E-8252-D9EAC710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7103"/>
            <a:ext cx="3261189" cy="32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95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9216-2BFC-EB4A-898D-652AA913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Guidelines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9721FA-5480-D644-B95D-B68D994A7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58240"/>
              </p:ext>
            </p:extLst>
          </p:nvPr>
        </p:nvGraphicFramePr>
        <p:xfrm>
          <a:off x="817937" y="1551872"/>
          <a:ext cx="10556126" cy="438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8063">
                  <a:extLst>
                    <a:ext uri="{9D8B030D-6E8A-4147-A177-3AD203B41FA5}">
                      <a16:colId xmlns:a16="http://schemas.microsoft.com/office/drawing/2014/main" val="1961199872"/>
                    </a:ext>
                  </a:extLst>
                </a:gridCol>
                <a:gridCol w="5278063">
                  <a:extLst>
                    <a:ext uri="{9D8B030D-6E8A-4147-A177-3AD203B41FA5}">
                      <a16:colId xmlns:a16="http://schemas.microsoft.com/office/drawing/2014/main" val="1495938425"/>
                    </a:ext>
                  </a:extLst>
                </a:gridCol>
              </a:tblGrid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How much is missing?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Recommendations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520147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Less than 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Median imputation or exclude patients with missing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935211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Greater than 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MICE with max(5, 100x) imputations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360715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predictors frequently missing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Sensitivity analysis with more imputations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02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504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E7F7-027A-1540-BB90-4A0E420F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Feature Selection is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5392-4E5A-ED49-9404-1515B58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7471" cy="4351338"/>
          </a:xfrm>
        </p:spPr>
        <p:txBody>
          <a:bodyPr/>
          <a:lstStyle/>
          <a:p>
            <a:r>
              <a:rPr lang="en-US" dirty="0"/>
              <a:t>Common to screen variables with univariate model</a:t>
            </a:r>
          </a:p>
          <a:p>
            <a:r>
              <a:rPr lang="en-US" dirty="0"/>
              <a:t>Then only include significant variables in final model</a:t>
            </a:r>
          </a:p>
          <a:p>
            <a:r>
              <a:rPr lang="en-US" dirty="0"/>
              <a:t>This is a form of stepwise variable selection</a:t>
            </a:r>
          </a:p>
          <a:p>
            <a:r>
              <a:rPr lang="en-US" dirty="0"/>
              <a:t>9/10 of statisticians agree: don’t use stepwise variable selection!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0B47D-1EA6-C64F-9A67-BC8B25B6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690687"/>
            <a:ext cx="6705600" cy="4457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96D37-7EEE-AC48-B097-C9D51449AEF6}"/>
              </a:ext>
            </a:extLst>
          </p:cNvPr>
          <p:cNvSpPr txBox="1"/>
          <p:nvPr/>
        </p:nvSpPr>
        <p:spPr>
          <a:xfrm>
            <a:off x="5645671" y="6147892"/>
            <a:ext cx="545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Attiyeh</a:t>
            </a:r>
            <a:r>
              <a:rPr lang="en-US" dirty="0"/>
              <a:t> et al. 2004</a:t>
            </a:r>
          </a:p>
        </p:txBody>
      </p:sp>
    </p:spTree>
    <p:extLst>
      <p:ext uri="{BB962C8B-B14F-4D97-AF65-F5344CB8AC3E}">
        <p14:creationId xmlns:p14="http://schemas.microsoft.com/office/powerpoint/2010/main" val="1675087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E4BA-47F6-EC4B-AA3E-695FFE6E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Variables Do We Include in Our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E634C-CCE4-FF41-A50F-95EB5F1CC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4929" cy="4306234"/>
          </a:xfrm>
        </p:spPr>
        <p:txBody>
          <a:bodyPr>
            <a:normAutofit/>
          </a:bodyPr>
          <a:lstStyle/>
          <a:p>
            <a:r>
              <a:rPr lang="en-US" dirty="0"/>
              <a:t>Sample size can limit number of variables to include</a:t>
            </a:r>
          </a:p>
          <a:p>
            <a:r>
              <a:rPr lang="en-US" dirty="0"/>
              <a:t>Variable selection procedures can impact inference</a:t>
            </a:r>
          </a:p>
          <a:p>
            <a:r>
              <a:rPr lang="en-US" dirty="0"/>
              <a:t>Select features incorrectly </a:t>
            </a:r>
            <a:r>
              <a:rPr lang="en-US" dirty="0">
                <a:sym typeface="Wingdings" pitchFamily="2" charset="2"/>
              </a:rPr>
              <a:t> exaggerate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A920A-03E4-6D43-B912-E54355AF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28" y="1689736"/>
            <a:ext cx="4059145" cy="4803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DC8E3-9B80-A04E-985F-1260203AECC0}"/>
              </a:ext>
            </a:extLst>
          </p:cNvPr>
          <p:cNvSpPr txBox="1"/>
          <p:nvPr/>
        </p:nvSpPr>
        <p:spPr>
          <a:xfrm>
            <a:off x="7637928" y="648866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E558-392C-4548-B55A-27EB87B1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294F-17CC-D64C-A01C-122DB2EF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66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Proper selection strategies: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Domain expert specifies relevant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all variables and apply shrinkage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reduction blinded to response</a:t>
            </a:r>
          </a:p>
          <a:p>
            <a:r>
              <a:rPr lang="en-US" dirty="0"/>
              <a:t>Leave insignificant in model – still add to predictions</a:t>
            </a:r>
          </a:p>
          <a:p>
            <a:r>
              <a:rPr lang="en-US" dirty="0"/>
              <a:t>Think about relevant confounders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B24A42-6E14-8942-8BD0-E106E79B03FF}"/>
              </a:ext>
            </a:extLst>
          </p:cNvPr>
          <p:cNvGrpSpPr/>
          <p:nvPr/>
        </p:nvGrpSpPr>
        <p:grpSpPr>
          <a:xfrm>
            <a:off x="7664824" y="2245566"/>
            <a:ext cx="4527176" cy="3395383"/>
            <a:chOff x="7664824" y="2617694"/>
            <a:chExt cx="4527176" cy="3395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58CA81-6769-6C4E-83BA-A3DB12E0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4824" y="2617695"/>
              <a:ext cx="4527176" cy="33953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B6B31-E579-4A42-9B45-376061209D4F}"/>
                </a:ext>
              </a:extLst>
            </p:cNvPr>
            <p:cNvSpPr txBox="1"/>
            <p:nvPr/>
          </p:nvSpPr>
          <p:spPr>
            <a:xfrm>
              <a:off x="8337177" y="2617694"/>
              <a:ext cx="3281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Don’t Make Me Choose!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063A6F-440B-5E4F-912B-DC5458A6BD4D}"/>
              </a:ext>
            </a:extLst>
          </p:cNvPr>
          <p:cNvSpPr txBox="1"/>
          <p:nvPr/>
        </p:nvSpPr>
        <p:spPr>
          <a:xfrm>
            <a:off x="7969621" y="5791200"/>
            <a:ext cx="422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Akash Desarda – </a:t>
            </a:r>
            <a:r>
              <a:rPr lang="en-US" dirty="0" err="1">
                <a:hlinkClick r:id="rId3"/>
              </a:rPr>
              <a:t>TowardsDataScience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18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5592-3E44-AE43-9272-7D92E2431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Analyzing Our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E23A5-F10A-B446-8EA0-46C0A1350D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fun part!</a:t>
            </a:r>
          </a:p>
        </p:txBody>
      </p:sp>
    </p:spTree>
    <p:extLst>
      <p:ext uri="{BB962C8B-B14F-4D97-AF65-F5344CB8AC3E}">
        <p14:creationId xmlns:p14="http://schemas.microsoft.com/office/powerpoint/2010/main" val="369041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B80A3-622C-1D46-B977-389C0AAA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201" y="4001294"/>
            <a:ext cx="5674677" cy="21437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872EB-8158-5748-BAD6-AD4F014A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8D5C-E67C-4341-93F1-7BDA10D1E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4546" cy="4351338"/>
          </a:xfrm>
        </p:spPr>
        <p:txBody>
          <a:bodyPr>
            <a:normAutofit/>
          </a:bodyPr>
          <a:lstStyle/>
          <a:p>
            <a:r>
              <a:rPr lang="en-US" dirty="0"/>
              <a:t>Measuring time to an event </a:t>
            </a:r>
          </a:p>
          <a:p>
            <a:pPr lvl="1"/>
            <a:r>
              <a:rPr lang="en-US" dirty="0"/>
              <a:t>Death, Myocardial infarction, Tumor recurrence, Rubber band failure</a:t>
            </a:r>
          </a:p>
          <a:p>
            <a:r>
              <a:rPr lang="en-US" dirty="0"/>
              <a:t>Patients either:</a:t>
            </a:r>
          </a:p>
          <a:p>
            <a:pPr lvl="1"/>
            <a:r>
              <a:rPr lang="en-US" dirty="0"/>
              <a:t>Experience the event</a:t>
            </a:r>
          </a:p>
          <a:p>
            <a:pPr lvl="1"/>
            <a:r>
              <a:rPr lang="en-US" dirty="0"/>
              <a:t>Are censored before the event is observed (lost to follow-up)</a:t>
            </a:r>
          </a:p>
          <a:p>
            <a:r>
              <a:rPr lang="en-US" dirty="0"/>
              <a:t>Coded as 1 = event and 0 = censored</a:t>
            </a:r>
          </a:p>
          <a:p>
            <a:r>
              <a:rPr lang="en-US" dirty="0"/>
              <a:t>Analyzing time survived vs binary dead/alive increases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E14EB-E847-C242-81C9-BD2C6CAB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857" y="1499537"/>
            <a:ext cx="3411474" cy="24126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A86105-0B28-B643-AAF6-68DB95FFCE25}"/>
              </a:ext>
            </a:extLst>
          </p:cNvPr>
          <p:cNvSpPr/>
          <p:nvPr/>
        </p:nvSpPr>
        <p:spPr>
          <a:xfrm>
            <a:off x="8954157" y="6459873"/>
            <a:ext cx="3126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http://www.alphabetastats.com/?page_id=265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1599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6E02-96BD-2E44-9E62-1ACB4163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0DF4E-A8BA-134C-8811-9106252A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Computes probability of event at time t</a:t>
            </a:r>
          </a:p>
          <a:p>
            <a:r>
              <a:rPr lang="en-US" dirty="0"/>
              <a:t>Needed to handle censoring</a:t>
            </a:r>
          </a:p>
          <a:p>
            <a:r>
              <a:rPr lang="en-US" dirty="0"/>
              <a:t>Great for summary statistics describing patient prognosis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FE0C2-B87C-6B4F-9D93-0F030B33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79" y="3429000"/>
            <a:ext cx="6416842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23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570F-4ADA-834B-AB32-D3B774E7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compares survival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7DDBE-8A3E-E048-A954-3E772A7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4859"/>
          </a:xfrm>
        </p:spPr>
        <p:txBody>
          <a:bodyPr/>
          <a:lstStyle/>
          <a:p>
            <a:r>
              <a:rPr lang="en-US" dirty="0"/>
              <a:t>Log rank test - Test to compare survival between 2 groups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43846-CBD2-E143-8A2C-529F1074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2286001"/>
            <a:ext cx="8406063" cy="42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95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0EF-7DEA-3B4A-A087-33195ADB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use a Kaplan-Meier?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731A8-9AAA-944D-B6B2-6075C88A4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Yes!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648E70-E6F2-0F4A-AE6A-2C23F63F1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a discrete variable</a:t>
            </a:r>
          </a:p>
          <a:p>
            <a:r>
              <a:rPr lang="en-US" dirty="0"/>
              <a:t>Patients were randomized</a:t>
            </a:r>
          </a:p>
          <a:p>
            <a:r>
              <a:rPr lang="en-US" dirty="0"/>
              <a:t>I want to show summary statistics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Male vs. Female</a:t>
            </a:r>
          </a:p>
          <a:p>
            <a:pPr lvl="1"/>
            <a:r>
              <a:rPr lang="en-US" dirty="0"/>
              <a:t>No treatment vs. treatment</a:t>
            </a:r>
          </a:p>
          <a:p>
            <a:pPr lvl="1"/>
            <a:r>
              <a:rPr lang="en-US" dirty="0"/>
              <a:t>Treatment A vs. B vs. 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AA137-DB3A-BE40-89F2-A3CE1AF6D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1B2671-C7DF-3F48-85DA-5EF610A79D8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a continuous variable</a:t>
            </a:r>
          </a:p>
          <a:p>
            <a:r>
              <a:rPr lang="en-US" dirty="0"/>
              <a:t>My variable is observational</a:t>
            </a:r>
          </a:p>
          <a:p>
            <a:r>
              <a:rPr lang="en-US" dirty="0"/>
              <a:t>I need to adjust for other variables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Velocity</a:t>
            </a:r>
          </a:p>
          <a:p>
            <a:pPr lvl="1"/>
            <a:r>
              <a:rPr lang="en-US" dirty="0"/>
              <a:t>D/rho</a:t>
            </a:r>
          </a:p>
          <a:p>
            <a:pPr lvl="1"/>
            <a:r>
              <a:rPr lang="en-US" dirty="0"/>
              <a:t>Cholesterol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7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1941-D44B-7149-A846-37A773A6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Dichotomization is the root of all evil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C7DE-C3C0-1444-B01A-6A847E15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1715" cy="4351338"/>
          </a:xfrm>
        </p:spPr>
        <p:txBody>
          <a:bodyPr>
            <a:normAutofit/>
          </a:bodyPr>
          <a:lstStyle/>
          <a:p>
            <a:r>
              <a:rPr lang="en-US" dirty="0"/>
              <a:t>Discards lots of info decreasing power</a:t>
            </a:r>
          </a:p>
          <a:p>
            <a:r>
              <a:rPr lang="en-US" dirty="0"/>
              <a:t>Cutpoints are often arbitrary</a:t>
            </a:r>
          </a:p>
          <a:p>
            <a:pPr lvl="1"/>
            <a:r>
              <a:rPr lang="en-US" dirty="0"/>
              <a:t>Median? Mean?</a:t>
            </a:r>
          </a:p>
          <a:p>
            <a:pPr lvl="1"/>
            <a:r>
              <a:rPr lang="en-US" dirty="0"/>
              <a:t>What is high? What is low?</a:t>
            </a:r>
          </a:p>
          <a:p>
            <a:pPr lvl="1"/>
            <a:r>
              <a:rPr lang="en-US" dirty="0"/>
              <a:t>What is old? What is young?</a:t>
            </a:r>
          </a:p>
          <a:p>
            <a:pPr lvl="1"/>
            <a:r>
              <a:rPr lang="en-US" dirty="0"/>
              <a:t>What is fast? What is slow?</a:t>
            </a:r>
          </a:p>
          <a:p>
            <a:pPr lvl="1"/>
            <a:r>
              <a:rPr lang="en-US" dirty="0"/>
              <a:t>How many groups?</a:t>
            </a:r>
          </a:p>
          <a:p>
            <a:pPr lvl="1"/>
            <a:r>
              <a:rPr lang="en-US" dirty="0"/>
              <a:t>Should we trichotomize?</a:t>
            </a:r>
          </a:p>
          <a:p>
            <a:r>
              <a:rPr lang="en-US" dirty="0" err="1"/>
              <a:t>Cutpoints</a:t>
            </a:r>
            <a:r>
              <a:rPr lang="en-US" dirty="0"/>
              <a:t> often don’t reproduce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0C35F1-85FC-FC46-B21A-9246F161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74" y="2057060"/>
            <a:ext cx="4353494" cy="3051781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C3C6BA78-6A06-8A4D-8728-CE7002746882}"/>
              </a:ext>
            </a:extLst>
          </p:cNvPr>
          <p:cNvSpPr/>
          <p:nvPr/>
        </p:nvSpPr>
        <p:spPr>
          <a:xfrm>
            <a:off x="7757388" y="2315809"/>
            <a:ext cx="3248239" cy="253428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52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AD14-BAB9-4742-8474-578EB13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Disclaimer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FF3BB-3DE9-FF46-B3E8-C8074466FEFD}"/>
              </a:ext>
            </a:extLst>
          </p:cNvPr>
          <p:cNvSpPr txBox="1"/>
          <p:nvPr/>
        </p:nvSpPr>
        <p:spPr>
          <a:xfrm>
            <a:off x="-95892" y="6012858"/>
            <a:ext cx="1228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Although we have both received formal statistics training, when in doubt consult a statistician.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4ECA-DC61-0E40-9926-CEB8B3E3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24" y="1577102"/>
            <a:ext cx="3261189" cy="3261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D3BA4-DDD7-CB4D-ACFB-87FF9272135C}"/>
              </a:ext>
            </a:extLst>
          </p:cNvPr>
          <p:cNvSpPr txBox="1"/>
          <p:nvPr/>
        </p:nvSpPr>
        <p:spPr>
          <a:xfrm>
            <a:off x="290672" y="5147230"/>
            <a:ext cx="43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PhD Biomedical Engineering - Informatics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3F81C-BB57-BE4E-8252-D9EAC710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7103"/>
            <a:ext cx="3261189" cy="3261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66D8F4-57F2-4644-9001-80B1B930225D}"/>
              </a:ext>
            </a:extLst>
          </p:cNvPr>
          <p:cNvSpPr/>
          <p:nvPr/>
        </p:nvSpPr>
        <p:spPr>
          <a:xfrm rot="1862549">
            <a:off x="170109" y="2746031"/>
            <a:ext cx="50082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Not a statistician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DDF253-E7EB-EB4F-93AC-629303607A3E}"/>
              </a:ext>
            </a:extLst>
          </p:cNvPr>
          <p:cNvSpPr/>
          <p:nvPr/>
        </p:nvSpPr>
        <p:spPr>
          <a:xfrm rot="1862549">
            <a:off x="7013598" y="2689755"/>
            <a:ext cx="50082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Not a statistician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FA05D-C990-A64C-A59E-DFE3BCC30FAF}"/>
              </a:ext>
            </a:extLst>
          </p:cNvPr>
          <p:cNvSpPr txBox="1"/>
          <p:nvPr/>
        </p:nvSpPr>
        <p:spPr>
          <a:xfrm>
            <a:off x="7809642" y="5150901"/>
            <a:ext cx="349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Graduated High School</a:t>
            </a:r>
          </a:p>
          <a:p>
            <a:pPr algn="ctr"/>
            <a:r>
              <a:rPr lang="en-US" dirty="0"/>
              <a:t>B.S. Candidate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180740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FC8-F835-FA44-9699-9317C729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8" y="365125"/>
            <a:ext cx="10515600" cy="1325563"/>
          </a:xfrm>
        </p:spPr>
        <p:txBody>
          <a:bodyPr/>
          <a:lstStyle/>
          <a:p>
            <a:r>
              <a:rPr lang="en-US" dirty="0"/>
              <a:t>Let’s Talk Iterative Kaplan-Meier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C6C5-4003-9B40-8856-4CAA34F1A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0918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Repeated testing inflates Type I error</a:t>
            </a:r>
          </a:p>
          <a:p>
            <a:r>
              <a:rPr lang="en-US" sz="2400" dirty="0"/>
              <a:t>Dichotomization requires more patients to find effect</a:t>
            </a:r>
          </a:p>
          <a:p>
            <a:r>
              <a:rPr lang="en-US" sz="2400" dirty="0"/>
              <a:t>No statistical literature on procedure</a:t>
            </a:r>
          </a:p>
          <a:p>
            <a:r>
              <a:rPr lang="en-US" sz="2400" dirty="0"/>
              <a:t>MCMC simulation needed to correct p-values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96559B-99A2-BA40-A02A-587B1B845970}"/>
              </a:ext>
            </a:extLst>
          </p:cNvPr>
          <p:cNvSpPr/>
          <p:nvPr/>
        </p:nvSpPr>
        <p:spPr>
          <a:xfrm>
            <a:off x="1316939" y="4724466"/>
            <a:ext cx="5428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Iterative Kaplan Meier should be avoided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F91ED-33FC-4243-8C35-A148482D4A88}"/>
              </a:ext>
            </a:extLst>
          </p:cNvPr>
          <p:cNvSpPr/>
          <p:nvPr/>
        </p:nvSpPr>
        <p:spPr>
          <a:xfrm>
            <a:off x="2235395" y="5219881"/>
            <a:ext cx="3591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Use Cox regression instead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BF09E-E3F7-2C47-9DA1-95E0F2B2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98011" y="2244064"/>
            <a:ext cx="6585313" cy="224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6A86C-FD75-514C-9FD2-3C806963E386}"/>
              </a:ext>
            </a:extLst>
          </p:cNvPr>
          <p:cNvSpPr txBox="1"/>
          <p:nvPr/>
        </p:nvSpPr>
        <p:spPr>
          <a:xfrm>
            <a:off x="7387119" y="6290766"/>
            <a:ext cx="188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Baldock</a:t>
            </a:r>
            <a:r>
              <a:rPr lang="en-US" dirty="0"/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74495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5A1B-814E-C44D-ABB3-613E9ED7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5981" cy="1325563"/>
          </a:xfrm>
        </p:spPr>
        <p:txBody>
          <a:bodyPr/>
          <a:lstStyle/>
          <a:p>
            <a:r>
              <a:rPr lang="en-US" dirty="0"/>
              <a:t>Cox Proportional Hazards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9BC9B-6D3C-7E42-8A75-48E92417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regression model</a:t>
            </a:r>
          </a:p>
          <a:p>
            <a:r>
              <a:rPr lang="en-US" dirty="0"/>
              <a:t>Model continuous variables</a:t>
            </a:r>
          </a:p>
          <a:p>
            <a:r>
              <a:rPr lang="en-US" dirty="0"/>
              <a:t>Account for nonlinearity</a:t>
            </a:r>
          </a:p>
          <a:p>
            <a:r>
              <a:rPr lang="en-US" dirty="0"/>
              <a:t>Adjust for covariates</a:t>
            </a:r>
          </a:p>
          <a:p>
            <a:r>
              <a:rPr lang="en-US" dirty="0"/>
              <a:t>Make risk predictions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Addresses many limitation of Kaplan-Meier estimates</a:t>
            </a:r>
          </a:p>
          <a:p>
            <a:endParaRPr lang="en-US" dirty="0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BBDD0EE9-BF7F-2A4C-B3F5-6117A0E1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49" y="1775661"/>
            <a:ext cx="4248727" cy="4814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502C2-DEBC-4946-A01A-E870BCE2124A}"/>
              </a:ext>
            </a:extLst>
          </p:cNvPr>
          <p:cNvSpPr txBox="1"/>
          <p:nvPr/>
        </p:nvSpPr>
        <p:spPr>
          <a:xfrm>
            <a:off x="7206286" y="1406329"/>
            <a:ext cx="399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cph</a:t>
            </a:r>
            <a:r>
              <a:rPr lang="en-US" dirty="0"/>
              <a:t> function from </a:t>
            </a:r>
            <a:r>
              <a:rPr lang="en-US" i="1" dirty="0" err="1"/>
              <a:t>rms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159135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8424807" y="5106255"/>
            <a:ext cx="568412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0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8979609" y="5106255"/>
            <a:ext cx="513712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89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r>
              <a:rPr lang="en-US" sz="3200" dirty="0" err="1"/>
              <a:t>Pr</a:t>
            </a:r>
            <a:r>
              <a:rPr lang="en-US" sz="3200" dirty="0"/>
              <a:t>(&gt;|Z|) = p-value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10007021" y="5106255"/>
            <a:ext cx="637006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8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HR = 1: No difference</a:t>
            </a:r>
          </a:p>
          <a:p>
            <a:r>
              <a:rPr lang="en-US" sz="3200" dirty="0"/>
              <a:t>HR &lt; 1: Better survival</a:t>
            </a:r>
          </a:p>
          <a:p>
            <a:r>
              <a:rPr lang="en-US" sz="3200" dirty="0"/>
              <a:t>HR &gt; 1: Worse survival</a:t>
            </a:r>
          </a:p>
          <a:p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7FBE7E-248B-E641-8884-2BBA1132B3DE}"/>
              </a:ext>
            </a:extLst>
          </p:cNvPr>
          <p:cNvSpPr/>
          <p:nvPr/>
        </p:nvSpPr>
        <p:spPr>
          <a:xfrm>
            <a:off x="846950" y="3623814"/>
            <a:ext cx="58473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Beware!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/>
                </a:solidFill>
              </a:rPr>
              <a:t>Difference in HR vs ln(HR) scale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/>
                </a:solidFill>
              </a:rPr>
              <a:t>Direction of effect can be flipped by coding</a:t>
            </a:r>
          </a:p>
        </p:txBody>
      </p:sp>
    </p:spTree>
    <p:extLst>
      <p:ext uri="{BB962C8B-B14F-4D97-AF65-F5344CB8AC3E}">
        <p14:creationId xmlns:p14="http://schemas.microsoft.com/office/powerpoint/2010/main" val="3653985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4-AB80-8D49-B583-E7A71DC6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Heterogeneity: Subgroup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E4A8-5FD5-8C4E-9D45-C83934B7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Different treatment effect in different groups</a:t>
            </a:r>
          </a:p>
          <a:p>
            <a:r>
              <a:rPr lang="en-US" dirty="0"/>
              <a:t>Use </a:t>
            </a:r>
            <a:r>
              <a:rPr lang="en-US" b="1" dirty="0"/>
              <a:t>interaction term </a:t>
            </a:r>
            <a:r>
              <a:rPr lang="en-US" dirty="0"/>
              <a:t>to test for heterogeneity</a:t>
            </a:r>
          </a:p>
          <a:p>
            <a:r>
              <a:rPr lang="en-US" dirty="0"/>
              <a:t>Check for significance with </a:t>
            </a:r>
            <a:r>
              <a:rPr lang="en-US" dirty="0" err="1"/>
              <a:t>anova</a:t>
            </a:r>
            <a:r>
              <a:rPr lang="en-US" dirty="0"/>
              <a:t>()</a:t>
            </a:r>
          </a:p>
          <a:p>
            <a:r>
              <a:rPr lang="en-US" dirty="0"/>
              <a:t>If significant must interpret effects differently!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13BEB930-DD0E-D94D-B350-2752CC916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"/>
          <a:stretch/>
        </p:blipFill>
        <p:spPr>
          <a:xfrm>
            <a:off x="6221506" y="1690689"/>
            <a:ext cx="5833676" cy="44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2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82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9B56A-3D22-A54F-AF19-4FE314B25EA2}"/>
              </a:ext>
            </a:extLst>
          </p:cNvPr>
          <p:cNvSpPr/>
          <p:nvPr/>
        </p:nvSpPr>
        <p:spPr>
          <a:xfrm>
            <a:off x="3752472" y="1344349"/>
            <a:ext cx="4154161" cy="40996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rry image of a person&#10;&#10;Description automatically generated">
            <a:extLst>
              <a:ext uri="{FF2B5EF4-FFF2-40B4-BE49-F238E27FC236}">
                <a16:creationId xmlns:a16="http://schemas.microsoft.com/office/drawing/2014/main" id="{742CE977-1842-7D4B-A012-431FE179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689" y="1604741"/>
            <a:ext cx="3684290" cy="15572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4C324A-1AC8-EB44-B522-390CEBA3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689" y="3162007"/>
            <a:ext cx="3684290" cy="20484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16-Point Star 10">
            <a:extLst>
              <a:ext uri="{FF2B5EF4-FFF2-40B4-BE49-F238E27FC236}">
                <a16:creationId xmlns:a16="http://schemas.microsoft.com/office/drawing/2014/main" id="{AB19A7B3-88F3-764D-9634-AF4D11FBE483}"/>
              </a:ext>
            </a:extLst>
          </p:cNvPr>
          <p:cNvSpPr/>
          <p:nvPr/>
        </p:nvSpPr>
        <p:spPr>
          <a:xfrm rot="1800000">
            <a:off x="5873483" y="2826110"/>
            <a:ext cx="4153368" cy="1505532"/>
          </a:xfrm>
          <a:prstGeom prst="star16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Don’t Cross Streams (Curves)!</a:t>
            </a:r>
          </a:p>
        </p:txBody>
      </p:sp>
    </p:spTree>
    <p:extLst>
      <p:ext uri="{BB962C8B-B14F-4D97-AF65-F5344CB8AC3E}">
        <p14:creationId xmlns:p14="http://schemas.microsoft.com/office/powerpoint/2010/main" val="4091663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C2CC-3957-7143-9F5C-5950DE9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</p:spPr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P-value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.05</m:t>
                    </m:r>
                  </m:oMath>
                </a14:m>
                <a:r>
                  <a:rPr lang="en-US" dirty="0"/>
                  <a:t> doesn’t mean no effect!</a:t>
                </a:r>
              </a:p>
              <a:p>
                <a:r>
                  <a:rPr lang="en-US" dirty="0"/>
                  <a:t>Don't dichotomize findings based on p-values</a:t>
                </a:r>
              </a:p>
              <a:p>
                <a:r>
                  <a:rPr lang="en-US" dirty="0"/>
                  <a:t>Confidence intervals give an idea of uncertainty – how wide are they?</a:t>
                </a:r>
              </a:p>
              <a:p>
                <a:r>
                  <a:rPr lang="en-US" dirty="0"/>
                  <a:t>Think about power limitations of the study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  <a:blipFill>
                <a:blip r:embed="rId2"/>
                <a:stretch>
                  <a:fillRect l="-208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43E2E-7CB9-B24B-BC88-1B56226A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137736"/>
            <a:ext cx="5143500" cy="6654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169D2-088C-B443-BAFB-A5F2A142E1F6}"/>
              </a:ext>
            </a:extLst>
          </p:cNvPr>
          <p:cNvSpPr txBox="1"/>
          <p:nvPr/>
        </p:nvSpPr>
        <p:spPr>
          <a:xfrm>
            <a:off x="3105150" y="63119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Webb PharmD on Twitter 2019</a:t>
            </a:r>
          </a:p>
        </p:txBody>
      </p:sp>
    </p:spTree>
    <p:extLst>
      <p:ext uri="{BB962C8B-B14F-4D97-AF65-F5344CB8AC3E}">
        <p14:creationId xmlns:p14="http://schemas.microsoft.com/office/powerpoint/2010/main" val="2059530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AFDE-1479-F045-A1D0-AB0F01A0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BD4AE-75F9-8E43-BCE7-ABE0B4EF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Statistics Review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Designing the Analysis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Analysis Methods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Interpreting Statistics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65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C0A7-752B-A04D-A7B8-4365C447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5FDF-04C4-C44B-91CB-82703FBC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Report confidence intervals</a:t>
            </a:r>
          </a:p>
          <a:p>
            <a:r>
              <a:rPr lang="en-US" sz="3600" dirty="0"/>
              <a:t>Don’t dichotomize findings – use CIs</a:t>
            </a:r>
          </a:p>
          <a:p>
            <a:r>
              <a:rPr lang="en-US" sz="3600" dirty="0"/>
              <a:t>Report prespecified vs exploratory analyses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052AB-D43F-E44A-A695-5EEE8A77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1" y="1519963"/>
            <a:ext cx="6071989" cy="3755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7AE9D2-BA10-4A41-A272-83C392990984}"/>
              </a:ext>
            </a:extLst>
          </p:cNvPr>
          <p:cNvSpPr/>
          <p:nvPr/>
        </p:nvSpPr>
        <p:spPr>
          <a:xfrm>
            <a:off x="7819313" y="6477024"/>
            <a:ext cx="41829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https://rpkgs.datanovia.com/survminer/reference/ggforest.html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3845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C943-9918-5442-81A2-6B3EBCE7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Always More Out There…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80DE-5CFA-444F-9E94-3E48FD18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278221"/>
          </a:xfrm>
        </p:spPr>
        <p:txBody>
          <a:bodyPr numCol="2">
            <a:normAutofit/>
          </a:bodyPr>
          <a:lstStyle/>
          <a:p>
            <a:r>
              <a:rPr lang="en-US" dirty="0"/>
              <a:t>Non-linear effects</a:t>
            </a:r>
          </a:p>
          <a:p>
            <a:r>
              <a:rPr lang="en-US" dirty="0"/>
              <a:t>Evaluating biomarker efficacy</a:t>
            </a:r>
          </a:p>
          <a:p>
            <a:r>
              <a:rPr lang="en-US" dirty="0"/>
              <a:t>Validating prediction models</a:t>
            </a:r>
          </a:p>
          <a:p>
            <a:r>
              <a:rPr lang="en-US" dirty="0"/>
              <a:t>Data reduction strategies</a:t>
            </a:r>
          </a:p>
          <a:p>
            <a:r>
              <a:rPr lang="en-US" dirty="0"/>
              <a:t>Modeling in high dimensional spaces</a:t>
            </a:r>
          </a:p>
          <a:p>
            <a:r>
              <a:rPr lang="en-US" dirty="0"/>
              <a:t>Simulation experiments and power calculations</a:t>
            </a:r>
          </a:p>
          <a:p>
            <a:r>
              <a:rPr lang="en-US" dirty="0"/>
              <a:t>Randomized controlled trial design</a:t>
            </a:r>
          </a:p>
          <a:p>
            <a:r>
              <a:rPr lang="en-US" dirty="0"/>
              <a:t>Multiple comparisons correction</a:t>
            </a:r>
          </a:p>
          <a:p>
            <a:r>
              <a:rPr lang="en-US" dirty="0"/>
              <a:t>Data visualization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46A1E6-6C1B-A94C-8201-CE19648CBB1A}"/>
              </a:ext>
            </a:extLst>
          </p:cNvPr>
          <p:cNvSpPr/>
          <p:nvPr/>
        </p:nvSpPr>
        <p:spPr>
          <a:xfrm>
            <a:off x="1705824" y="5103845"/>
            <a:ext cx="8780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Ask us if you want more info on any of these topics!</a:t>
            </a:r>
          </a:p>
        </p:txBody>
      </p:sp>
    </p:spTree>
    <p:extLst>
      <p:ext uri="{BB962C8B-B14F-4D97-AF65-F5344CB8AC3E}">
        <p14:creationId xmlns:p14="http://schemas.microsoft.com/office/powerpoint/2010/main" val="1836420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6C77FB-14FE-6047-B148-280426FB2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93" r="16759"/>
          <a:stretch/>
        </p:blipFill>
        <p:spPr>
          <a:xfrm>
            <a:off x="5488396" y="640890"/>
            <a:ext cx="5739799" cy="557822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4CA3D3-4884-EB49-BC49-7351C3A6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A5033-9D57-FB46-A6D3-F0DF72DC1F36}"/>
              </a:ext>
            </a:extLst>
          </p:cNvPr>
          <p:cNvSpPr txBox="1"/>
          <p:nvPr/>
        </p:nvSpPr>
        <p:spPr>
          <a:xfrm>
            <a:off x="6202276" y="640890"/>
            <a:ext cx="431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Uses Cox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A777D-BA47-944E-98CB-53EF3FD3CB11}"/>
              </a:ext>
            </a:extLst>
          </p:cNvPr>
          <p:cNvSpPr txBox="1"/>
          <p:nvPr/>
        </p:nvSpPr>
        <p:spPr>
          <a:xfrm>
            <a:off x="4789710" y="5631323"/>
            <a:ext cx="7137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I’m something of a </a:t>
            </a:r>
            <a:r>
              <a:rPr lang="en-US" sz="2800" b="1" i="1" dirty="0">
                <a:solidFill>
                  <a:schemeClr val="bg1"/>
                </a:solidFill>
              </a:rPr>
              <a:t>statistician</a:t>
            </a:r>
            <a:r>
              <a:rPr lang="en-US" sz="2800" b="1" dirty="0">
                <a:solidFill>
                  <a:schemeClr val="bg1"/>
                </a:solidFill>
              </a:rPr>
              <a:t> myself</a:t>
            </a:r>
          </a:p>
        </p:txBody>
      </p:sp>
    </p:spTree>
    <p:extLst>
      <p:ext uri="{BB962C8B-B14F-4D97-AF65-F5344CB8AC3E}">
        <p14:creationId xmlns:p14="http://schemas.microsoft.com/office/powerpoint/2010/main" val="1732471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7F10-5AA9-CF40-8CA7-2B9F8F9A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Nonlinear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B883-4D9A-BC40-9A68-36FD5DC9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Restricted cubic splines relax linearity assumptions</a:t>
            </a:r>
          </a:p>
          <a:p>
            <a:r>
              <a:rPr lang="en-US" dirty="0"/>
              <a:t>Use </a:t>
            </a:r>
            <a:r>
              <a:rPr lang="en-US" dirty="0" err="1"/>
              <a:t>rcs</a:t>
            </a:r>
            <a:r>
              <a:rPr lang="en-US" dirty="0"/>
              <a:t>() function in R</a:t>
            </a:r>
          </a:p>
          <a:p>
            <a:r>
              <a:rPr lang="en-US" dirty="0"/>
              <a:t>Number of </a:t>
            </a:r>
            <a:r>
              <a:rPr lang="en-US" b="1" dirty="0"/>
              <a:t>knots</a:t>
            </a:r>
            <a:r>
              <a:rPr lang="en-US" dirty="0"/>
              <a:t> determine how well spline fits data</a:t>
            </a:r>
          </a:p>
          <a:p>
            <a:r>
              <a:rPr lang="en-US" dirty="0"/>
              <a:t>Use 3 to 5 knots depending on how much data you have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FF2701-35F3-4B48-B943-E24B686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1297852"/>
            <a:ext cx="4605867" cy="55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2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(Non-linear)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Use </a:t>
            </a:r>
            <a:r>
              <a:rPr lang="en-US" sz="3200" dirty="0" err="1"/>
              <a:t>anova</a:t>
            </a:r>
            <a:r>
              <a:rPr lang="en-US" sz="3200" dirty="0"/>
              <a:t>() to test if variable is associated with prognosis</a:t>
            </a:r>
          </a:p>
          <a:p>
            <a:r>
              <a:rPr lang="en-US" sz="3200" dirty="0"/>
              <a:t>Only gives p-value not effect size</a:t>
            </a:r>
          </a:p>
          <a:p>
            <a:r>
              <a:rPr lang="en-US" sz="3200" dirty="0"/>
              <a:t>Need to plot predictor vs HR for nonlinear variables to see effect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67C89A-EA5D-6E4D-89A5-BDC61FEB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1" y="2627577"/>
            <a:ext cx="5908828" cy="28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5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F7A4-46B4-7D41-9FBD-B8FC55BB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Predictor vs HR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1B7AC9-D54F-3040-B8AA-4B4F58F3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398" cy="4351338"/>
          </a:xfrm>
        </p:spPr>
        <p:txBody>
          <a:bodyPr/>
          <a:lstStyle/>
          <a:p>
            <a:r>
              <a:rPr lang="en-US" dirty="0"/>
              <a:t>HR = 1: No difference</a:t>
            </a:r>
          </a:p>
          <a:p>
            <a:r>
              <a:rPr lang="en-US" dirty="0"/>
              <a:t>HR &lt; 1: Better survival</a:t>
            </a:r>
          </a:p>
          <a:p>
            <a:r>
              <a:rPr lang="en-US" dirty="0"/>
              <a:t>HR &gt; 1: Worse survival</a:t>
            </a:r>
          </a:p>
          <a:p>
            <a:r>
              <a:rPr lang="en-US" dirty="0"/>
              <a:t>Beware HR vs ln(HR) scale</a:t>
            </a:r>
          </a:p>
          <a:p>
            <a:endParaRPr lang="en-US" dirty="0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6BB638-5BA7-5947-85F8-C3C60374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98" y="1834620"/>
            <a:ext cx="6773069" cy="4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AF63-E3BE-AF40-8BF1-7B4BC53C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Give This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6ADF-B08B-9242-8A37-2F2CFE40C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“To consult the statistician after an experiment is finished is often merely to ask him to conduct a post mortem examination. He can perhaps say what the experiment died of.”</a:t>
            </a:r>
          </a:p>
          <a:p>
            <a:pPr marL="0" indent="0" algn="ctr">
              <a:buNone/>
            </a:pPr>
            <a:r>
              <a:rPr lang="en-US" sz="4400" dirty="0"/>
              <a:t>- Ronald Fisher</a:t>
            </a:r>
          </a:p>
        </p:txBody>
      </p:sp>
    </p:spTree>
    <p:extLst>
      <p:ext uri="{BB962C8B-B14F-4D97-AF65-F5344CB8AC3E}">
        <p14:creationId xmlns:p14="http://schemas.microsoft.com/office/powerpoint/2010/main" val="3736524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8F54-D6E5-D841-9AD9-F67AA9B5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772"/>
            <a:ext cx="10515600" cy="1325563"/>
          </a:xfrm>
        </p:spPr>
        <p:txBody>
          <a:bodyPr/>
          <a:lstStyle/>
          <a:p>
            <a:r>
              <a:rPr lang="en-US" dirty="0"/>
              <a:t>Hypothesis Testing Evaluates Evidence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264C962-61BC-294F-BDFD-061C6CC42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609292"/>
              </p:ext>
            </p:extLst>
          </p:nvPr>
        </p:nvGraphicFramePr>
        <p:xfrm>
          <a:off x="686816" y="1123428"/>
          <a:ext cx="108183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50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25F1-63FA-BA43-BBE5-CCB93E52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in Survival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/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Adding TMZ does not improve survival</a:t>
                </a:r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Adding TMZ does improve survival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blipFill>
                <a:blip r:embed="rId2"/>
                <a:stretch>
                  <a:fillRect l="-3636" t="-2970" b="-6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0864AD-7597-C24A-8F47-8F51FF4FC1A4}"/>
              </a:ext>
            </a:extLst>
          </p:cNvPr>
          <p:cNvSpPr txBox="1"/>
          <p:nvPr/>
        </p:nvSpPr>
        <p:spPr>
          <a:xfrm>
            <a:off x="641684" y="6123543"/>
            <a:ext cx="467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Stupp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R et al. N </a:t>
            </a:r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Engl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J Med 2005;352:987-996.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53792-0342-2F41-BA30-7CC48917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07" y="1564017"/>
            <a:ext cx="6214299" cy="47441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653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49DA-40CE-2D42-8D48-327E868E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Tests Can Make Mistakes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6DD7A96D-CF64-494B-9DBF-42C6A8D18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975" y="2447894"/>
            <a:ext cx="9624047" cy="385725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/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The patient is not pregnant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 The patient is pregnant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blipFill>
                <a:blip r:embed="rId3"/>
                <a:stretch>
                  <a:fillRect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61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C63D-DBE2-884A-AA49-4B679FB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1857"/>
            <a:ext cx="10515600" cy="1325563"/>
          </a:xfrm>
        </p:spPr>
        <p:txBody>
          <a:bodyPr/>
          <a:lstStyle/>
          <a:p>
            <a:r>
              <a:rPr lang="en-US" dirty="0"/>
              <a:t>Decision Errors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7D6B51-4DBE-C94A-AEBF-986D2AD4CA72}"/>
              </a:ext>
            </a:extLst>
          </p:cNvPr>
          <p:cNvGrpSpPr/>
          <p:nvPr/>
        </p:nvGrpSpPr>
        <p:grpSpPr>
          <a:xfrm>
            <a:off x="569494" y="1917436"/>
            <a:ext cx="10784305" cy="4154906"/>
            <a:chOff x="-605590" y="1989221"/>
            <a:chExt cx="10784305" cy="41549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4D1BA4-C4EE-6147-82F0-F3F041622E09}"/>
                </a:ext>
              </a:extLst>
            </p:cNvPr>
            <p:cNvSpPr txBox="1"/>
            <p:nvPr/>
          </p:nvSpPr>
          <p:spPr>
            <a:xfrm>
              <a:off x="-605590" y="2512441"/>
              <a:ext cx="22378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 decide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/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Accept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6818" t="-11905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B6E7234-03DB-7C4C-97DA-2619D3A56F51}"/>
                </a:ext>
              </a:extLst>
            </p:cNvPr>
            <p:cNvGrpSpPr/>
            <p:nvPr/>
          </p:nvGrpSpPr>
          <p:grpSpPr>
            <a:xfrm>
              <a:off x="248651" y="1989221"/>
              <a:ext cx="9930064" cy="4154906"/>
              <a:chOff x="248651" y="1989221"/>
              <a:chExt cx="9930064" cy="41549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A725655-B6CA-9140-AA58-17054E98A10B}"/>
                  </a:ext>
                </a:extLst>
              </p:cNvPr>
              <p:cNvGrpSpPr/>
              <p:nvPr/>
            </p:nvGrpSpPr>
            <p:grpSpPr>
              <a:xfrm>
                <a:off x="2013284" y="2582779"/>
                <a:ext cx="8165431" cy="3561348"/>
                <a:chOff x="2013284" y="2342147"/>
                <a:chExt cx="8165431" cy="356134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DA4B3B-29E7-244F-8FFF-3451C0293BEF}"/>
                    </a:ext>
                  </a:extLst>
                </p:cNvPr>
                <p:cNvSpPr/>
                <p:nvPr/>
              </p:nvSpPr>
              <p:spPr>
                <a:xfrm>
                  <a:off x="2013284" y="2342147"/>
                  <a:ext cx="8165431" cy="356134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1D8BC9-BF25-F94E-A32A-9AAE57F5386D}"/>
                    </a:ext>
                  </a:extLst>
                </p:cNvPr>
                <p:cNvCxnSpPr>
                  <a:stCxn id="4" idx="0"/>
                  <a:endCxn id="4" idx="2"/>
                </p:cNvCxnSpPr>
                <p:nvPr/>
              </p:nvCxnSpPr>
              <p:spPr>
                <a:xfrm>
                  <a:off x="6096000" y="2342147"/>
                  <a:ext cx="0" cy="35613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D94C99F3-69E7-DD45-86FA-3698AC38F3E4}"/>
                    </a:ext>
                  </a:extLst>
                </p:cNvPr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2013284" y="4122821"/>
                  <a:ext cx="816543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/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True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False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/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Reject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576" t="-11905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2AE306-6ECF-EC40-83E6-542622B0CC1D}"/>
                  </a:ext>
                </a:extLst>
              </p:cNvPr>
              <p:cNvSpPr txBox="1"/>
              <p:nvPr/>
            </p:nvSpPr>
            <p:spPr>
              <a:xfrm>
                <a:off x="2839452" y="3035661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Positive</a:t>
                </a:r>
              </a:p>
              <a:p>
                <a:pPr algn="ctr"/>
                <a:r>
                  <a:rPr lang="en-US" sz="2400" dirty="0"/>
                  <a:t>Type I Error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5FCE79-2B6F-484A-9E48-1228011BC2E8}"/>
                  </a:ext>
                </a:extLst>
              </p:cNvPr>
              <p:cNvSpPr txBox="1"/>
              <p:nvPr/>
            </p:nvSpPr>
            <p:spPr>
              <a:xfrm>
                <a:off x="2693069" y="4816335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Positive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BF648D-4E0C-544F-A362-6DAE01E19262}"/>
                  </a:ext>
                </a:extLst>
              </p:cNvPr>
              <p:cNvSpPr txBox="1"/>
              <p:nvPr/>
            </p:nvSpPr>
            <p:spPr>
              <a:xfrm>
                <a:off x="6775785" y="4748720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Negative</a:t>
                </a:r>
              </a:p>
              <a:p>
                <a:pPr algn="ctr"/>
                <a:r>
                  <a:rPr lang="en-US" sz="2400" dirty="0"/>
                  <a:t>Type II Error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388859-9707-2D4B-AF43-568C7EC5E744}"/>
                  </a:ext>
                </a:extLst>
              </p:cNvPr>
              <p:cNvSpPr txBox="1"/>
              <p:nvPr/>
            </p:nvSpPr>
            <p:spPr>
              <a:xfrm>
                <a:off x="6922168" y="3035661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Negative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599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1660</Words>
  <Application>Microsoft Macintosh PowerPoint</Application>
  <PresentationFormat>Widescreen</PresentationFormat>
  <Paragraphs>308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Survival Analysis</vt:lpstr>
      <vt:lpstr>About Us</vt:lpstr>
      <vt:lpstr>A Quick Disclaimer</vt:lpstr>
      <vt:lpstr>Roadmap</vt:lpstr>
      <vt:lpstr>Why Give This Talk?</vt:lpstr>
      <vt:lpstr>Hypothesis Testing Evaluates Evidence</vt:lpstr>
      <vt:lpstr>Hypothesis in Survival</vt:lpstr>
      <vt:lpstr>Hypothesis Tests Can Make Mistakes</vt:lpstr>
      <vt:lpstr>Decision Errors</vt:lpstr>
      <vt:lpstr>Experimental Design Is Critical</vt:lpstr>
      <vt:lpstr>Observational Data Is Messy</vt:lpstr>
      <vt:lpstr>Observational Data Is Messy</vt:lpstr>
      <vt:lpstr>Statistical Power</vt:lpstr>
      <vt:lpstr>Let’s Get Real About Power</vt:lpstr>
      <vt:lpstr>Designing the Analysis</vt:lpstr>
      <vt:lpstr>What Question Are We Trying to Answer</vt:lpstr>
      <vt:lpstr>Sample Size Is Important</vt:lpstr>
      <vt:lpstr>Don’t Discard Patients Missing Data</vt:lpstr>
      <vt:lpstr>Imputation Gives Us The Power</vt:lpstr>
      <vt:lpstr>Imputation Guidelines</vt:lpstr>
      <vt:lpstr>Univariate Feature Selection is Bad</vt:lpstr>
      <vt:lpstr>What Variables Do We Include in Our Model?</vt:lpstr>
      <vt:lpstr>How To Choose Features</vt:lpstr>
      <vt:lpstr>Analyzing Our Data</vt:lpstr>
      <vt:lpstr>Survival Analysis</vt:lpstr>
      <vt:lpstr>Kaplan-Meier Estimate</vt:lpstr>
      <vt:lpstr>Kaplan-Meier compares survival difference</vt:lpstr>
      <vt:lpstr>Should I use a Kaplan-Meier?</vt:lpstr>
      <vt:lpstr>Dichotomization is the root of all evil</vt:lpstr>
      <vt:lpstr>Let’s Talk Iterative Kaplan-Meier</vt:lpstr>
      <vt:lpstr>Cox Proportional Hazards Regression</vt:lpstr>
      <vt:lpstr>Interpreting Cox Model</vt:lpstr>
      <vt:lpstr>Interpreting Cox Model</vt:lpstr>
      <vt:lpstr>Interpreting Cox Model</vt:lpstr>
      <vt:lpstr>Interpreting Cox Model</vt:lpstr>
      <vt:lpstr>Patient Heterogeneity: Subgroup Analysis</vt:lpstr>
      <vt:lpstr>Check your model’s assumptions</vt:lpstr>
      <vt:lpstr>Check your model’s assumptions</vt:lpstr>
      <vt:lpstr>Interpreting Results</vt:lpstr>
      <vt:lpstr>Reporting Results</vt:lpstr>
      <vt:lpstr>There’s Always More Out There…</vt:lpstr>
      <vt:lpstr>Questions?</vt:lpstr>
      <vt:lpstr>Modeling Nonlinear Effects</vt:lpstr>
      <vt:lpstr>Interpreting (Non-linear) Cox Model</vt:lpstr>
      <vt:lpstr>Plotting Predictor vs HR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Analysis</dc:title>
  <dc:creator>Tomas Bencomo</dc:creator>
  <cp:lastModifiedBy>Tomas Bencomo</cp:lastModifiedBy>
  <cp:revision>109</cp:revision>
  <dcterms:created xsi:type="dcterms:W3CDTF">2019-07-21T23:26:38Z</dcterms:created>
  <dcterms:modified xsi:type="dcterms:W3CDTF">2019-07-29T04:06:01Z</dcterms:modified>
</cp:coreProperties>
</file>